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3891200" cy="329184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AFFA0F-1E04-4A8A-9273-D587D5D4E392}">
  <a:tblStyle styleId="{B6AFFA0F-1E04-4A8A-9273-D587D5D4E3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9DAB2FBC-741B-4774-8CB7-E9F43E21F9E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2852" y="-916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970937" y="0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1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49213" marR="0" indent="-33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98427" marR="0" indent="-66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347640" marR="0" indent="-9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796853" marR="0" indent="-2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246068" marR="0" indent="-35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695280" marR="0" indent="-69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7144496" marR="0" indent="-102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593707" marR="0" indent="-57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noAutofit/>
          </a:bodyPr>
          <a:lstStyle/>
          <a:p>
            <a:pPr>
              <a:buClr>
                <a:srgbClr val="000000"/>
              </a:buClr>
            </a:pPr>
            <a:endParaRPr lang="en-US"/>
          </a:p>
          <a:p>
            <a:pPr lvl="1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2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3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4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5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6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7">
              <a:buClr>
                <a:srgbClr val="000000"/>
              </a:buClr>
              <a:buFont typeface="Arial"/>
              <a:buNone/>
            </a:pPr>
            <a:endParaRPr lang="en-US"/>
          </a:p>
          <a:p>
            <a:pPr lvl="8">
              <a:buClr>
                <a:srgbClr val="000000"/>
              </a:buClr>
              <a:buFont typeface="Arial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42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noAutofit/>
          </a:bodyPr>
          <a:lstStyle/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Kill abstract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sans serif font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bigger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title background white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full names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 script to associate names with correct department 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color: make it dark green, make writing on white background and writing in black/dark green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columns!!!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pictures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Bold titles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 can be 12pt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 can be 16pt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Everything else is 18-24pt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Titles don’t need to be bigger than 36pt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circles from the arrowhead diagram, group the related labels together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menu bar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Testing/error handling – sample error (we don’t crash with errors!)</a:t>
            </a:r>
          </a:p>
          <a:p>
            <a:pPr marL="174708" indent="-174708"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Mouseovers for edges screenshot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noAutofit/>
          </a:bodyPr>
          <a:lstStyle/>
          <a:p>
            <a:pPr algn="r">
              <a:buClr>
                <a:srgbClr val="000000"/>
              </a:buClr>
              <a:buSzPct val="25000"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13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291839" y="10226042"/>
            <a:ext cx="37307518" cy="7056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583678" y="18653759"/>
            <a:ext cx="30723838" cy="8412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2403546" marR="0" indent="-3245" algn="ctr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4807092" marR="0" indent="-6491" algn="ctr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7210638" marR="0" indent="-9738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9614184" marR="0" indent="-283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12017731" marR="0" indent="-353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14421276" marR="0" indent="-6776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16824824" marR="0" indent="-10024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19228368" marR="0" indent="-567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22311359" y="7680963"/>
            <a:ext cx="193852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194558" y="7368542"/>
            <a:ext cx="19392903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2194558" y="10439400"/>
            <a:ext cx="19392903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22296123" y="7368542"/>
            <a:ext cx="19400519" cy="30708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22296123" y="10439400"/>
            <a:ext cx="19400519" cy="189661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2194564" y="1310640"/>
            <a:ext cx="14439903" cy="5577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160240" y="1310641"/>
            <a:ext cx="24536398" cy="28094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2194564" y="6888482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602982" y="23042881"/>
            <a:ext cx="26334720" cy="2720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8602982" y="2941317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8602982" y="25763223"/>
            <a:ext cx="26334720" cy="3863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2403546" indent="-3245" rtl="0">
              <a:spcBef>
                <a:spcPts val="0"/>
              </a:spcBef>
              <a:buFont typeface="Calibri"/>
              <a:buNone/>
              <a:defRPr/>
            </a:lvl2pPr>
            <a:lvl3pPr marL="4807092" indent="-6491" rtl="0">
              <a:spcBef>
                <a:spcPts val="0"/>
              </a:spcBef>
              <a:buFont typeface="Calibri"/>
              <a:buNone/>
              <a:defRPr/>
            </a:lvl3pPr>
            <a:lvl4pPr marL="7210638" indent="-9738" rtl="0">
              <a:spcBef>
                <a:spcPts val="0"/>
              </a:spcBef>
              <a:buFont typeface="Calibri"/>
              <a:buNone/>
              <a:defRPr/>
            </a:lvl4pPr>
            <a:lvl5pPr marL="9614184" indent="-283" rtl="0">
              <a:spcBef>
                <a:spcPts val="0"/>
              </a:spcBef>
              <a:buFont typeface="Calibri"/>
              <a:buNone/>
              <a:defRPr/>
            </a:lvl5pPr>
            <a:lvl6pPr marL="12017731" indent="-3530" rtl="0">
              <a:spcBef>
                <a:spcPts val="0"/>
              </a:spcBef>
              <a:buFont typeface="Calibri"/>
              <a:buNone/>
              <a:defRPr/>
            </a:lvl6pPr>
            <a:lvl7pPr marL="14421276" indent="-6776" rtl="0">
              <a:spcBef>
                <a:spcPts val="0"/>
              </a:spcBef>
              <a:buFont typeface="Calibri"/>
              <a:buNone/>
              <a:defRPr/>
            </a:lvl7pPr>
            <a:lvl8pPr marL="16824824" indent="-10024" rtl="0">
              <a:spcBef>
                <a:spcPts val="0"/>
              </a:spcBef>
              <a:buFont typeface="Calibri"/>
              <a:buNone/>
              <a:defRPr/>
            </a:lvl8pPr>
            <a:lvl9pPr marL="19228368" indent="-567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11083289" y="-1207766"/>
            <a:ext cx="21724621" cy="39502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22715220" y="10424165"/>
            <a:ext cx="28087320" cy="9875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598420" y="914403"/>
            <a:ext cx="28087320" cy="28895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indent="-558058" algn="l" rtl="0">
              <a:spcBef>
                <a:spcPts val="336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3905762" indent="-400561" algn="l" rtl="0">
              <a:spcBef>
                <a:spcPts val="294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6008865" indent="-230365" algn="l" rtl="0">
              <a:spcBef>
                <a:spcPts val="252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8412411" indent="-373311" algn="l" rtl="0">
              <a:spcBef>
                <a:spcPts val="21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10815958" indent="-363857" algn="l" rtl="0">
              <a:spcBef>
                <a:spcPts val="21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13219505" indent="-367104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15623049" indent="-370349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18026596" indent="-373595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0430142" indent="-364142" algn="l" rtl="0">
              <a:spcBef>
                <a:spcPts val="21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2194558" y="1318262"/>
            <a:ext cx="3950208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94558" y="7680963"/>
            <a:ext cx="39502080" cy="21724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02659" marR="0" indent="-558058" algn="l" rtl="0">
              <a:lnSpc>
                <a:spcPct val="100000"/>
              </a:lnSpc>
              <a:spcBef>
                <a:spcPts val="33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3905762" marR="0" indent="-400561" algn="l" rtl="0">
              <a:lnSpc>
                <a:spcPct val="100000"/>
              </a:lnSpc>
              <a:spcBef>
                <a:spcPts val="29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6008865" marR="0" indent="-230365" algn="l" rtl="0">
              <a:lnSpc>
                <a:spcPct val="100000"/>
              </a:lnSpc>
              <a:spcBef>
                <a:spcPts val="2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8412411" marR="0" indent="-373311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10815958" marR="0" indent="-363857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13219505" marR="0" indent="-367104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15623049" marR="0" indent="-370349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18026596" marR="0" indent="-373595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20430142" marR="0" indent="-364142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2194558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996159" y="30510484"/>
            <a:ext cx="138988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2403546" marR="0" indent="-32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4807092" marR="0" indent="-64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7210638" marR="0" indent="-97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9614184" marR="0" indent="-28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12017731" marR="0" indent="-35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14421276" marR="0" indent="-677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16824824" marR="0" indent="-100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19228368" marR="0" indent="-5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31455359" y="30510484"/>
            <a:ext cx="1024127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1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2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3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4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5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6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7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lvl="8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21" Type="http://schemas.openxmlformats.org/officeDocument/2006/relationships/image" Target="../media/image18.tiff"/><Relationship Id="rId34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tiff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kdahlquist.github.io/GRNmap/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" Type="http://schemas.openxmlformats.org/officeDocument/2006/relationships/image" Target="../media/image3.jpg"/><Relationship Id="rId15" Type="http://schemas.openxmlformats.org/officeDocument/2006/relationships/image" Target="../media/image12.png"/><Relationship Id="rId23" Type="http://schemas.openxmlformats.org/officeDocument/2006/relationships/image" Target="../media/image20.tiff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2.jpg"/><Relationship Id="rId9" Type="http://schemas.openxmlformats.org/officeDocument/2006/relationships/image" Target="../media/image6.tiff"/><Relationship Id="rId14" Type="http://schemas.openxmlformats.org/officeDocument/2006/relationships/image" Target="../media/image11.png"/><Relationship Id="rId22" Type="http://schemas.openxmlformats.org/officeDocument/2006/relationships/image" Target="../media/image19.tiff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8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7C00"/>
            </a:gs>
            <a:gs pos="1000">
              <a:srgbClr val="017C00"/>
            </a:gs>
            <a:gs pos="99000">
              <a:srgbClr val="003700"/>
            </a:gs>
            <a:gs pos="100000">
              <a:srgbClr val="003700"/>
            </a:gs>
          </a:gsLst>
          <a:lin ang="54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730112" y="706082"/>
            <a:ext cx="42325492" cy="4968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480700" tIns="240350" rIns="480700" bIns="240350" anchor="ctr" anchorCtr="0">
            <a:noAutofit/>
          </a:bodyPr>
          <a:lstStyle/>
          <a:p>
            <a:pPr lvl="0" algn="ctr">
              <a:buClr>
                <a:srgbClr val="014D00"/>
              </a:buClr>
              <a:buSzPct val="25000"/>
            </a:pPr>
            <a:r>
              <a:rPr lang="en-US" sz="8000" dirty="0"/>
              <a:t>Data Comparison Features and Development Tool Improvements for </a:t>
            </a:r>
          </a:p>
          <a:p>
            <a:pPr lvl="0" algn="ctr">
              <a:buClr>
                <a:srgbClr val="014D00"/>
              </a:buClr>
              <a:buSzPct val="25000"/>
            </a:pPr>
            <a:r>
              <a:rPr lang="en-US" sz="8000" dirty="0" err="1"/>
              <a:t>GRNsight</a:t>
            </a:r>
            <a:r>
              <a:rPr lang="en-US" sz="8000" dirty="0"/>
              <a:t>: a Web App for Visualizing Gene Regulatory Networks</a:t>
            </a: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endParaRPr lang="en-US" sz="4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Mihir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Samdarshi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*, Eileen J.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Choe</a:t>
            </a:r>
            <a:r>
              <a:rPr lang="en-US" sz="4000" dirty="0">
                <a:solidFill>
                  <a:schemeClr val="dk1"/>
                </a:solidFill>
              </a:rPr>
              <a:t>**, Edward B. </a:t>
            </a:r>
            <a:r>
              <a:rPr lang="en-US" sz="4000" dirty="0" err="1">
                <a:solidFill>
                  <a:schemeClr val="dk1"/>
                </a:solidFill>
              </a:rPr>
              <a:t>Bachoura</a:t>
            </a:r>
            <a:r>
              <a:rPr lang="en-US" sz="4000" dirty="0">
                <a:solidFill>
                  <a:schemeClr val="dk1"/>
                </a:solidFill>
              </a:rPr>
              <a:t>**, </a:t>
            </a:r>
            <a:r>
              <a:rPr lang="en-US" sz="4000" dirty="0" err="1">
                <a:solidFill>
                  <a:schemeClr val="dk1"/>
                </a:solidFill>
              </a:rPr>
              <a:t>Yeon</a:t>
            </a:r>
            <a:r>
              <a:rPr lang="en-US" sz="4000" dirty="0">
                <a:solidFill>
                  <a:schemeClr val="dk1"/>
                </a:solidFill>
              </a:rPr>
              <a:t>-Soo Shin**, John 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David N.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Dionisio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**, Kam D. </a:t>
            </a: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Dahlquist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lvl="0" algn="ctr">
              <a:lnSpc>
                <a:spcPct val="80000"/>
              </a:lnSpc>
              <a:buClr>
                <a:schemeClr val="dk1"/>
              </a:buClr>
              <a:buSzPct val="25000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*Department of Biology, </a:t>
            </a:r>
            <a:r>
              <a:rPr lang="en-US" sz="3200" dirty="0">
                <a:solidFill>
                  <a:schemeClr val="dk1"/>
                </a:solidFill>
              </a:rPr>
              <a:t>**Department of Electrical Engineering and Computer Science,</a:t>
            </a:r>
            <a:r>
              <a:rPr lang="en-US" sz="3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Loyola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Marymount University, 1 LMU Drive, Los Angeles, CA 90045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D00"/>
              </a:buClr>
              <a:buSzPct val="25000"/>
              <a:buFont typeface="Arial"/>
              <a:buNone/>
            </a:pPr>
            <a:r>
              <a:rPr lang="en-US" sz="3800" b="0" i="0" u="none" strike="noStrike" cap="none" baseline="0" dirty="0">
                <a:solidFill>
                  <a:srgbClr val="014D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http://dondi.github.io/GRNsight/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2061" y="1314415"/>
            <a:ext cx="4366973" cy="2194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90"/>
          <p:cNvSpPr/>
          <p:nvPr/>
        </p:nvSpPr>
        <p:spPr>
          <a:xfrm>
            <a:off x="726713" y="7312237"/>
            <a:ext cx="10291175" cy="70017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central dogma of molecular biology describes how the flow of information in a cell during gene expression goes from DNA to RNA to protein.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control gene expression by binding to regulatory DNA sequences.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Activators increase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Repressors decrease gene expression.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Transcription factors are themselves proteins encoded by genes.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                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Freeman (2002)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gene regulatory network (GRN) consists of genes, transcription factors, and the regulatory connections between them, which govern the level of expression of mRNA and proteins from those genes.</a:t>
            </a: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Each node in a GRN graph represents </a:t>
            </a:r>
            <a:r>
              <a:rPr lang="en-US" sz="2200" dirty="0">
                <a:solidFill>
                  <a:schemeClr val="dk1"/>
                </a:solidFill>
              </a:rPr>
              <a:t>a regulatory transcription factor, with each edge representing a regulatory relationship, either an activation or repression relationship.</a:t>
            </a: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8" name="Shape 91"/>
          <p:cNvSpPr/>
          <p:nvPr/>
        </p:nvSpPr>
        <p:spPr>
          <a:xfrm>
            <a:off x="1751903" y="11919766"/>
            <a:ext cx="191585" cy="248205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1" name="Shape 117"/>
          <p:cNvPicPr preferRelativeResize="0"/>
          <p:nvPr/>
        </p:nvPicPr>
        <p:blipFill rotWithShape="1">
          <a:blip r:embed="rId4">
            <a:alphaModFix/>
          </a:blip>
          <a:srcRect r="10182"/>
          <a:stretch/>
        </p:blipFill>
        <p:spPr>
          <a:xfrm>
            <a:off x="1680221" y="9845694"/>
            <a:ext cx="2490747" cy="208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8"/>
          <p:cNvPicPr preferRelativeResize="0"/>
          <p:nvPr/>
        </p:nvPicPr>
        <p:blipFill rotWithShape="1">
          <a:blip r:embed="rId5">
            <a:alphaModFix/>
          </a:blip>
          <a:srcRect l="27345" t="34020" b="29849"/>
          <a:stretch/>
        </p:blipFill>
        <p:spPr>
          <a:xfrm>
            <a:off x="4757709" y="9997166"/>
            <a:ext cx="5101933" cy="19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100"/>
          <p:cNvSpPr/>
          <p:nvPr/>
        </p:nvSpPr>
        <p:spPr>
          <a:xfrm>
            <a:off x="33101988" y="19359988"/>
            <a:ext cx="10046932" cy="118104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Future Directions</a:t>
            </a:r>
          </a:p>
        </p:txBody>
      </p:sp>
      <p:sp>
        <p:nvSpPr>
          <p:cNvPr id="70" name="Shape 101"/>
          <p:cNvSpPr/>
          <p:nvPr/>
        </p:nvSpPr>
        <p:spPr>
          <a:xfrm>
            <a:off x="33101987" y="26510951"/>
            <a:ext cx="10046932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Acknowledgments</a:t>
            </a:r>
          </a:p>
        </p:txBody>
      </p:sp>
      <p:sp>
        <p:nvSpPr>
          <p:cNvPr id="71" name="Shape 102"/>
          <p:cNvSpPr/>
          <p:nvPr/>
        </p:nvSpPr>
        <p:spPr>
          <a:xfrm>
            <a:off x="33104987" y="28838965"/>
            <a:ext cx="10043932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References</a:t>
            </a:r>
          </a:p>
        </p:txBody>
      </p:sp>
      <p:sp>
        <p:nvSpPr>
          <p:cNvPr id="72" name="Shape 103"/>
          <p:cNvSpPr/>
          <p:nvPr/>
        </p:nvSpPr>
        <p:spPr>
          <a:xfrm>
            <a:off x="33101986" y="20506298"/>
            <a:ext cx="10046933" cy="1854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Calculate and present graph statistics, such as </a:t>
            </a:r>
            <a:r>
              <a:rPr lang="en-US" sz="2200" dirty="0" err="1">
                <a:solidFill>
                  <a:schemeClr val="dk1"/>
                </a:solidFill>
              </a:rPr>
              <a:t>betweenness</a:t>
            </a:r>
            <a:r>
              <a:rPr lang="en-US" sz="2200" dirty="0">
                <a:solidFill>
                  <a:schemeClr val="dk1"/>
                </a:solidFill>
              </a:rPr>
              <a:t> centrality.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Add new graph layout options.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Further expand and refine the unit testing framework.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Implement node </a:t>
            </a:r>
            <a:r>
              <a:rPr lang="en-US" sz="2200" dirty="0">
                <a:solidFill>
                  <a:schemeClr val="dk1"/>
                </a:solidFill>
              </a:rPr>
              <a:t>coloring to represent gene expression data.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2200" smtClean="0">
                <a:solidFill>
                  <a:schemeClr val="dk1"/>
                </a:solidFill>
              </a:rPr>
              <a:t>Change </a:t>
            </a:r>
            <a:r>
              <a:rPr lang="en-US" sz="2200" dirty="0">
                <a:solidFill>
                  <a:schemeClr val="dk1"/>
                </a:solidFill>
              </a:rPr>
              <a:t>the color palette for easier visualization by color blind users.</a:t>
            </a:r>
          </a:p>
          <a:p>
            <a:pPr marL="236538" marR="0" lvl="0" indent="-2365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00"/>
              </a:buClr>
              <a:buSzPct val="100000"/>
              <a:buFont typeface="Arial"/>
              <a:buChar char="•"/>
            </a:pP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5" name="Shape 111"/>
          <p:cNvSpPr/>
          <p:nvPr/>
        </p:nvSpPr>
        <p:spPr>
          <a:xfrm>
            <a:off x="33102000" y="27437448"/>
            <a:ext cx="10046919" cy="1193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marR="0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work is partially supported by NSF award 0921038 (K.D.D., B.G.F.),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Kadner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-Pitts Research Grant (K.D.D.), </a:t>
            </a:r>
            <a:r>
              <a:rPr lang="en-US" sz="22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 Loyola Marymount University Rains Research Assistant Program (M.S.)</a:t>
            </a:r>
          </a:p>
        </p:txBody>
      </p:sp>
      <p:sp>
        <p:nvSpPr>
          <p:cNvPr id="76" name="Shape 112"/>
          <p:cNvSpPr/>
          <p:nvPr/>
        </p:nvSpPr>
        <p:spPr>
          <a:xfrm>
            <a:off x="33111677" y="29774162"/>
            <a:ext cx="10037242" cy="2520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Cytoscape: http://cytoscape.org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Dahlquist</a:t>
            </a:r>
            <a:r>
              <a:rPr lang="en-US" sz="1150" dirty="0"/>
              <a:t>, K.D., </a:t>
            </a:r>
            <a:r>
              <a:rPr lang="en-US" sz="1150" dirty="0" err="1"/>
              <a:t>Dionisio</a:t>
            </a:r>
            <a:r>
              <a:rPr lang="en-US" sz="1150" dirty="0"/>
              <a:t>, J.D.N., Fitzpatrick, B.G., Anguiano, N.A., </a:t>
            </a:r>
            <a:r>
              <a:rPr lang="en-US" sz="1150" dirty="0" err="1"/>
              <a:t>Varshneya</a:t>
            </a:r>
            <a:r>
              <a:rPr lang="en-US" sz="1150" dirty="0"/>
              <a:t>, A., Southwick, B.J., </a:t>
            </a:r>
            <a:r>
              <a:rPr lang="en-US" sz="1150" dirty="0" err="1"/>
              <a:t>Samdarshi</a:t>
            </a:r>
            <a:r>
              <a:rPr lang="en-US" sz="1150" dirty="0"/>
              <a:t>, M. (2016) </a:t>
            </a:r>
            <a:r>
              <a:rPr lang="en-US" sz="1150" dirty="0" err="1"/>
              <a:t>GRNsight</a:t>
            </a:r>
            <a:r>
              <a:rPr lang="en-US" sz="1150" dirty="0"/>
              <a:t>: a web application and service for visualizing models of small- to medium-scale gene regulatory networks. </a:t>
            </a:r>
            <a:r>
              <a:rPr lang="en-US" sz="1150" i="1" dirty="0" err="1"/>
              <a:t>PeerJ</a:t>
            </a:r>
            <a:r>
              <a:rPr lang="en-US" sz="1150" i="1" dirty="0"/>
              <a:t> Computer Science</a:t>
            </a:r>
            <a:r>
              <a:rPr lang="en-US" sz="1150" dirty="0"/>
              <a:t> 2:e85</a:t>
            </a:r>
            <a:r>
              <a:rPr lang="en-US" sz="1150"/>
              <a:t>. DOI: </a:t>
            </a:r>
            <a:r>
              <a:rPr lang="en-US" sz="1150" dirty="0"/>
              <a:t>10.7717/peerj-cs.85).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 err="1"/>
              <a:t>Dahlquist</a:t>
            </a:r>
            <a:r>
              <a:rPr lang="en-US" sz="1150" dirty="0"/>
              <a:t>, K.D., Fitzpatrick, B.G., Camacho, E.T., </a:t>
            </a:r>
            <a:r>
              <a:rPr lang="en-US" sz="1150" dirty="0" err="1"/>
              <a:t>Entzminger</a:t>
            </a:r>
            <a:r>
              <a:rPr lang="en-US" sz="1150" dirty="0"/>
              <a:t>, S.D., and </a:t>
            </a:r>
            <a:r>
              <a:rPr lang="en-US" sz="1150" dirty="0" err="1"/>
              <a:t>Wanner</a:t>
            </a:r>
            <a:r>
              <a:rPr lang="en-US" sz="1150" dirty="0"/>
              <a:t>, N.C. (2015) Parameter Estimation for Gene Regulatory Networks from Microarray Data: Cold Shock Response in Saccharomyces cerevisiae. </a:t>
            </a:r>
            <a:r>
              <a:rPr lang="en-US" sz="1150" i="1" dirty="0"/>
              <a:t>Bulletin of Mathematical Biology</a:t>
            </a:r>
            <a:r>
              <a:rPr lang="en-US" sz="1150" dirty="0"/>
              <a:t>, </a:t>
            </a:r>
            <a:r>
              <a:rPr lang="en-US" sz="1150" i="1" dirty="0"/>
              <a:t>77</a:t>
            </a:r>
            <a:r>
              <a:rPr lang="en-US" sz="1150" dirty="0"/>
              <a:t>(8), 1457-1492, DOI: 10.1007/s11538-015-0092-6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/>
              <a:t>D3.js: http://d3js.org/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Freeman, S., (2002). </a:t>
            </a:r>
            <a:r>
              <a:rPr lang="en-US" sz="1150" i="1"/>
              <a:t>Biological science</a:t>
            </a:r>
            <a:r>
              <a:rPr lang="en-US" sz="1150"/>
              <a:t>, 1</a:t>
            </a:r>
            <a:r>
              <a:rPr lang="en-US" sz="1150" baseline="30000"/>
              <a:t>st</a:t>
            </a:r>
            <a:r>
              <a:rPr lang="en-US" sz="1150"/>
              <a:t> edition. Upper Saddle River, NJ:: Prentice Hall.</a:t>
            </a:r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Gephi: https://gephi.org</a:t>
            </a:r>
          </a:p>
          <a:p>
            <a:pPr marL="236538" lvl="0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/>
              <a:t>GRNmap</a:t>
            </a:r>
            <a:r>
              <a:rPr lang="en-US" sz="1150" dirty="0"/>
              <a:t>: </a:t>
            </a:r>
            <a:r>
              <a:rPr lang="en-US" sz="1150" dirty="0">
                <a:hlinkClick r:id="rId6"/>
              </a:rPr>
              <a:t>http://kdahlquist.github.io/GRNmap/</a:t>
            </a:r>
            <a:endParaRPr lang="en-US" sz="1150" dirty="0"/>
          </a:p>
          <a:p>
            <a:pPr marL="236538" indent="-236538">
              <a:buClr>
                <a:srgbClr val="003700"/>
              </a:buClr>
              <a:buSzPct val="100000"/>
              <a:buFont typeface="Arial"/>
              <a:buChar char="•"/>
            </a:pPr>
            <a:r>
              <a:rPr lang="en-US" sz="1150" dirty="0"/>
              <a:t>Teixeira, M. C., Monteiro, P. T., </a:t>
            </a:r>
            <a:r>
              <a:rPr lang="en-US" sz="1150" dirty="0" err="1"/>
              <a:t>Guerreiro</a:t>
            </a:r>
            <a:r>
              <a:rPr lang="en-US" sz="1150" dirty="0"/>
              <a:t>, J. F., </a:t>
            </a:r>
            <a:r>
              <a:rPr lang="en-US" sz="1150" dirty="0" err="1"/>
              <a:t>Gonçalves</a:t>
            </a:r>
            <a:r>
              <a:rPr lang="en-US" sz="1150" dirty="0"/>
              <a:t>, J. P., Mira, N. P., dos Santos, S. C., ... &amp; Madeira, S. C. (2014). The YEASTRACT database: an upgraded information system for the analysis of gene and genomic transcription regulation in Saccharomyces cerevisiae. </a:t>
            </a:r>
            <a:r>
              <a:rPr lang="en-US" sz="1150" i="1" dirty="0"/>
              <a:t>Nucleic Acids Research</a:t>
            </a:r>
            <a:r>
              <a:rPr lang="en-US" sz="1150" dirty="0"/>
              <a:t>, </a:t>
            </a:r>
            <a:r>
              <a:rPr lang="en-US" sz="1150" i="1" dirty="0"/>
              <a:t>42</a:t>
            </a:r>
            <a:r>
              <a:rPr lang="en-US" sz="1150" dirty="0"/>
              <a:t>(D1), D161-D166, DOI: 10.1093/</a:t>
            </a:r>
            <a:r>
              <a:rPr lang="en-US" sz="1150" dirty="0" err="1"/>
              <a:t>nar</a:t>
            </a:r>
            <a:r>
              <a:rPr lang="en-US" sz="1150" dirty="0"/>
              <a:t>/gkt1015</a:t>
            </a:r>
          </a:p>
        </p:txBody>
      </p:sp>
      <p:sp>
        <p:nvSpPr>
          <p:cNvPr id="137" name="Shape 99"/>
          <p:cNvSpPr/>
          <p:nvPr/>
        </p:nvSpPr>
        <p:spPr>
          <a:xfrm>
            <a:off x="726714" y="6144071"/>
            <a:ext cx="10291174" cy="119413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Gene Regulatory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3600" b="0" i="0" u="none" strike="noStrike" cap="none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Networks (GRNs) Can 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Be </a:t>
            </a:r>
            <a:r>
              <a:rPr lang="en-US" sz="3600" b="0" i="0" u="none" strike="noStrike" cap="none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Illustrated by </a:t>
            </a:r>
            <a:r>
              <a:rPr lang="en-US" sz="3600" b="0" i="0" u="none" strike="noStrike" cap="none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Directed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1" name="Shape 87"/>
          <p:cNvSpPr/>
          <p:nvPr/>
        </p:nvSpPr>
        <p:spPr>
          <a:xfrm>
            <a:off x="11772129" y="20541038"/>
            <a:ext cx="10493316" cy="117850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sz="24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42" name="Shape 96"/>
          <p:cNvSpPr/>
          <p:nvPr/>
        </p:nvSpPr>
        <p:spPr>
          <a:xfrm>
            <a:off x="11772129" y="19352127"/>
            <a:ext cx="10493315" cy="118891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>
                <a:solidFill>
                  <a:srgbClr val="017C00"/>
                </a:solidFill>
              </a:rPr>
              <a:t>Unit Testing Framework Improvements</a:t>
            </a:r>
          </a:p>
        </p:txBody>
      </p:sp>
      <p:sp>
        <p:nvSpPr>
          <p:cNvPr id="143" name="Shape 120"/>
          <p:cNvSpPr/>
          <p:nvPr/>
        </p:nvSpPr>
        <p:spPr>
          <a:xfrm>
            <a:off x="11758920" y="6130716"/>
            <a:ext cx="31296684" cy="935227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Automatically Lays </a:t>
            </a:r>
            <a:r>
              <a:rPr lang="en-US" sz="3600" dirty="0">
                <a:solidFill>
                  <a:srgbClr val="017C00"/>
                </a:solidFill>
              </a:rPr>
              <a:t>O</a:t>
            </a: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ut </a:t>
            </a:r>
            <a:r>
              <a:rPr lang="en-US" sz="3600" b="0" i="0" u="none" strike="noStrike" cap="none" baseline="0" dirty="0" err="1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Unweighted</a:t>
            </a:r>
            <a:r>
              <a:rPr lang="en-US" sz="3600" b="0" i="0" u="none" strike="noStrike" cap="none" baseline="0" dirty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</a:t>
            </a:r>
            <a:r>
              <a:rPr lang="en-US" sz="3600" b="0" i="0" u="none" strike="noStrike" cap="none" baseline="0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Weighted Network Graphs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196" y="1110946"/>
            <a:ext cx="4383412" cy="2594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6845" y="10207400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DNA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92844" y="10531638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RNA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866845" y="11319838"/>
            <a:ext cx="803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Protein</a:t>
            </a:r>
          </a:p>
        </p:txBody>
      </p:sp>
      <p:sp>
        <p:nvSpPr>
          <p:cNvPr id="124" name="Shape 108"/>
          <p:cNvSpPr/>
          <p:nvPr/>
        </p:nvSpPr>
        <p:spPr>
          <a:xfrm>
            <a:off x="22532098" y="19355284"/>
            <a:ext cx="9918560" cy="1185754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17C00"/>
              </a:buClr>
              <a:buSzPct val="25000"/>
            </a:pPr>
            <a:r>
              <a:rPr lang="en-US" sz="3600" dirty="0">
                <a:solidFill>
                  <a:srgbClr val="017C00"/>
                </a:solidFill>
              </a:rPr>
              <a:t>Improved Developer Tools</a:t>
            </a:r>
          </a:p>
        </p:txBody>
      </p:sp>
      <p:sp>
        <p:nvSpPr>
          <p:cNvPr id="165" name="Shape 108"/>
          <p:cNvSpPr/>
          <p:nvPr/>
        </p:nvSpPr>
        <p:spPr>
          <a:xfrm>
            <a:off x="726713" y="20506297"/>
            <a:ext cx="10290407" cy="1194088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17C00"/>
              </a:buClr>
              <a:buSzPct val="25000"/>
            </a:pPr>
            <a:r>
              <a:rPr lang="en-US" sz="3600" dirty="0" err="1">
                <a:solidFill>
                  <a:srgbClr val="017C00"/>
                </a:solidFill>
              </a:rPr>
              <a:t>GRNsight</a:t>
            </a:r>
            <a:r>
              <a:rPr lang="en-US" sz="3600" dirty="0">
                <a:solidFill>
                  <a:srgbClr val="017C00"/>
                </a:solidFill>
              </a:rPr>
              <a:t> Accepts Microsoft Excel, SIF, and </a:t>
            </a:r>
            <a:r>
              <a:rPr lang="en-US" sz="3600" dirty="0" err="1">
                <a:solidFill>
                  <a:srgbClr val="017C00"/>
                </a:solidFill>
              </a:rPr>
              <a:t>GraphML</a:t>
            </a:r>
            <a:r>
              <a:rPr lang="en-US" sz="3600" dirty="0">
                <a:solidFill>
                  <a:srgbClr val="017C00"/>
                </a:solidFill>
              </a:rPr>
              <a:t> Files in the Proper Format</a:t>
            </a:r>
          </a:p>
        </p:txBody>
      </p:sp>
      <p:sp>
        <p:nvSpPr>
          <p:cNvPr id="166" name="Shape 90"/>
          <p:cNvSpPr/>
          <p:nvPr/>
        </p:nvSpPr>
        <p:spPr>
          <a:xfrm>
            <a:off x="751777" y="15726602"/>
            <a:ext cx="10265343" cy="4431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/>
              <a:t>Although other open source software, such as </a:t>
            </a:r>
            <a:r>
              <a:rPr lang="en-US" sz="2400" dirty="0" err="1"/>
              <a:t>Cytoscape</a:t>
            </a:r>
            <a:r>
              <a:rPr lang="en-US" sz="2400" dirty="0"/>
              <a:t> or </a:t>
            </a:r>
            <a:r>
              <a:rPr lang="en-US" sz="2400" dirty="0" err="1"/>
              <a:t>Gephi</a:t>
            </a:r>
            <a:r>
              <a:rPr lang="en-US" sz="2400" dirty="0"/>
              <a:t>, exists to lay out large networks, they were too cumbersome for our needs.</a:t>
            </a:r>
          </a:p>
          <a:p>
            <a:pPr marL="236538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 err="1"/>
              <a:t>GRNsight</a:t>
            </a:r>
            <a:r>
              <a:rPr lang="en-US" sz="2400" dirty="0"/>
              <a:t> is targeted at both experienced biology investigators and novice undergraduate users and has the following requirements:</a:t>
            </a:r>
          </a:p>
          <a:p>
            <a:pPr marL="866775" indent="-457200">
              <a:buAutoNum type="arabicPeriod"/>
            </a:pPr>
            <a:r>
              <a:rPr lang="en-US" sz="2400" dirty="0"/>
              <a:t>Exist as a web application. </a:t>
            </a:r>
          </a:p>
          <a:p>
            <a:pPr marL="866775" indent="-457200">
              <a:buAutoNum type="arabicPeriod"/>
            </a:pPr>
            <a:r>
              <a:rPr lang="en-US" sz="2400" dirty="0"/>
              <a:t>Be simple and intuitive to use.</a:t>
            </a:r>
          </a:p>
          <a:p>
            <a:pPr marL="866775" indent="-457200"/>
            <a:r>
              <a:rPr lang="en-US" sz="2400" dirty="0"/>
              <a:t>3.  Accept Excel (.</a:t>
            </a:r>
            <a:r>
              <a:rPr lang="en-US" sz="2400" dirty="0" err="1"/>
              <a:t>xlsx</a:t>
            </a:r>
            <a:r>
              <a:rPr lang="en-US" sz="2400" dirty="0"/>
              <a:t>) files directly from our sister project, </a:t>
            </a:r>
            <a:r>
              <a:rPr lang="en-US" sz="2400" dirty="0" err="1"/>
              <a:t>GRNmap</a:t>
            </a:r>
            <a:r>
              <a:rPr lang="en-US" sz="2400" dirty="0"/>
              <a:t>, as well as, SIF (.</a:t>
            </a:r>
            <a:r>
              <a:rPr lang="en-US" sz="2400" dirty="0" err="1"/>
              <a:t>sif</a:t>
            </a:r>
            <a:r>
              <a:rPr lang="en-US" sz="2400" dirty="0"/>
              <a:t>), or </a:t>
            </a:r>
            <a:r>
              <a:rPr lang="en-US" sz="2400" dirty="0" err="1"/>
              <a:t>GraphML</a:t>
            </a:r>
            <a:r>
              <a:rPr lang="en-US" sz="2400" dirty="0"/>
              <a:t> (.</a:t>
            </a:r>
            <a:r>
              <a:rPr lang="en-US" sz="2400" dirty="0" err="1"/>
              <a:t>graphml</a:t>
            </a:r>
            <a:r>
              <a:rPr lang="en-US" sz="2400" dirty="0"/>
              <a:t>) input files.</a:t>
            </a:r>
          </a:p>
          <a:p>
            <a:pPr marL="866775" indent="-457200">
              <a:buAutoNum type="arabicPeriod" startAt="4"/>
            </a:pPr>
            <a:r>
              <a:rPr lang="en-US" sz="2400" dirty="0"/>
              <a:t>Read a weighted or unweighted adjacency matrix.</a:t>
            </a:r>
          </a:p>
          <a:p>
            <a:pPr marL="866775" indent="-457200">
              <a:buAutoNum type="arabicPeriod" startAt="4"/>
            </a:pPr>
            <a:r>
              <a:rPr lang="en-US" sz="2400" dirty="0"/>
              <a:t>Automatically lay out and display unweighted and weighted, directed network graphs.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endParaRPr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0" name="Shape 99"/>
          <p:cNvSpPr/>
          <p:nvPr/>
        </p:nvSpPr>
        <p:spPr>
          <a:xfrm>
            <a:off x="726713" y="14737341"/>
            <a:ext cx="10290407" cy="989261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Arial"/>
              <a:buNone/>
            </a:pPr>
            <a:r>
              <a:rPr lang="en-US" sz="3600" b="0" i="0" u="none" strike="noStrike" cap="none">
                <a:solidFill>
                  <a:srgbClr val="017C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GRNsight</a:t>
            </a:r>
            <a:r>
              <a:rPr lang="en-US" sz="3600">
                <a:solidFill>
                  <a:srgbClr val="017C00"/>
                </a:solidFill>
              </a:rPr>
              <a:t> Fulfills a Specific Software Niche for Visualizing Small- to Medium-scale GRNs</a:t>
            </a:r>
            <a:endParaRPr lang="en-US" sz="3600" b="0" i="0" u="none" strike="noStrike" cap="none" baseline="0" dirty="0">
              <a:solidFill>
                <a:srgbClr val="017C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3" name="Shape 105"/>
          <p:cNvSpPr/>
          <p:nvPr/>
        </p:nvSpPr>
        <p:spPr>
          <a:xfrm>
            <a:off x="33115206" y="22571797"/>
            <a:ext cx="10033713" cy="935099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7C00"/>
              </a:buClr>
              <a:buSzPct val="25000"/>
              <a:buFont typeface="Helvetica Neue"/>
              <a:buNone/>
            </a:pPr>
            <a:r>
              <a:rPr lang="en-US" sz="3600" b="0" i="0" u="none" strike="noStrike" cap="none" baseline="0">
                <a:solidFill>
                  <a:srgbClr val="017C00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rPr>
              <a:t>Availability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4364559-C88A-6C4A-8194-266D0702055C}"/>
              </a:ext>
            </a:extLst>
          </p:cNvPr>
          <p:cNvSpPr/>
          <p:nvPr/>
        </p:nvSpPr>
        <p:spPr>
          <a:xfrm>
            <a:off x="22534643" y="20541039"/>
            <a:ext cx="9916015" cy="11753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261AD69-F1F0-E642-9C5A-35E40A2CAD7F}"/>
              </a:ext>
            </a:extLst>
          </p:cNvPr>
          <p:cNvSpPr/>
          <p:nvPr/>
        </p:nvSpPr>
        <p:spPr>
          <a:xfrm>
            <a:off x="741291" y="21680819"/>
            <a:ext cx="10275830" cy="10645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C88589A-3483-A045-B05E-BFF9B81471CD}"/>
              </a:ext>
            </a:extLst>
          </p:cNvPr>
          <p:cNvSpPr txBox="1"/>
          <p:nvPr/>
        </p:nvSpPr>
        <p:spPr>
          <a:xfrm>
            <a:off x="11788970" y="20605406"/>
            <a:ext cx="1047647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>
                <a:solidFill>
                  <a:schemeClr val="dk1"/>
                </a:solidFill>
              </a:rPr>
              <a:t>Mocha and Chai JavaScript testing framework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unit testing framework consists of 216 passing tests covering over </a:t>
            </a:r>
          </a:p>
          <a:p>
            <a:pPr lvl="0">
              <a:buClr>
                <a:srgbClr val="000000"/>
              </a:buClr>
              <a:buSzPct val="100000"/>
            </a:pPr>
            <a:r>
              <a:rPr lang="en-US" sz="2200" dirty="0"/>
              <a:t>   500 test files.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The addition of SIF and </a:t>
            </a:r>
            <a:r>
              <a:rPr lang="en-US" sz="2200" dirty="0" err="1"/>
              <a:t>GraphML</a:t>
            </a:r>
            <a:r>
              <a:rPr lang="en-US" sz="2200" dirty="0"/>
              <a:t> file format options besides the existing Excel imports, required re-organization of the testing framework.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Testing is now split into two different test groups, with </a:t>
            </a:r>
            <a:r>
              <a:rPr lang="en-US" sz="2200" i="1" dirty="0"/>
              <a:t>semantic</a:t>
            </a:r>
            <a:r>
              <a:rPr lang="en-US" sz="2200" dirty="0"/>
              <a:t> tests being file-format independent, and individualized </a:t>
            </a:r>
            <a:r>
              <a:rPr lang="en-US" sz="2200" i="1" dirty="0"/>
              <a:t>syntactic</a:t>
            </a:r>
            <a:r>
              <a:rPr lang="en-US" sz="2200" dirty="0"/>
              <a:t> tests being based on the different file formats.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Errors found in the semantic checker test are generally considered fatal, whereas most of the syntactic checker tests return warnings and still display the graph.</a:t>
            </a:r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/>
              <a:t>Syntactic tests for malformed </a:t>
            </a:r>
            <a:r>
              <a:rPr lang="en-US" sz="2200" dirty="0" err="1"/>
              <a:t>GraphML</a:t>
            </a:r>
            <a:r>
              <a:rPr lang="en-US" sz="2200" dirty="0"/>
              <a:t> XML (.</a:t>
            </a:r>
            <a:r>
              <a:rPr lang="en-US" sz="2200" dirty="0" err="1"/>
              <a:t>graphml</a:t>
            </a:r>
            <a:r>
              <a:rPr lang="en-US" sz="2200" dirty="0"/>
              <a:t>) and Simple Interaction Format (.</a:t>
            </a:r>
            <a:r>
              <a:rPr lang="en-US" sz="2200" dirty="0" err="1"/>
              <a:t>sif</a:t>
            </a:r>
            <a:r>
              <a:rPr lang="en-US" sz="2200" dirty="0"/>
              <a:t>) files were completed and incorporated into one file. These tests return errors to the user if an incorrectly formatted file is imported into </a:t>
            </a:r>
            <a:r>
              <a:rPr lang="en-US" sz="2200" dirty="0" err="1"/>
              <a:t>GRNsight</a:t>
            </a:r>
            <a:endParaRPr lang="en-US" sz="2200" dirty="0"/>
          </a:p>
          <a:p>
            <a:pPr marL="236538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now returns an error if incorrectly named Excel worksheets were added or if a blank Excel, SIF , or </a:t>
            </a:r>
            <a:r>
              <a:rPr lang="en-US" sz="2200" dirty="0" err="1"/>
              <a:t>GraphML</a:t>
            </a:r>
            <a:r>
              <a:rPr lang="en-US" sz="2200" dirty="0"/>
              <a:t> file is uploaded</a:t>
            </a: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 rotWithShape="1">
          <a:blip r:embed="rId8"/>
          <a:srcRect l="-2" t="36170" r="16547" b="19645"/>
          <a:stretch/>
        </p:blipFill>
        <p:spPr>
          <a:xfrm>
            <a:off x="2268413" y="24220903"/>
            <a:ext cx="6395288" cy="12498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2214" y="26196419"/>
            <a:ext cx="3254130" cy="256626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27159" y="25973302"/>
            <a:ext cx="61485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SIF</a:t>
            </a:r>
          </a:p>
          <a:p>
            <a:pPr marL="249238" indent="-249238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/>
              <a:t>A SIF file is a tab-delimited text file with the file extension .</a:t>
            </a:r>
            <a:r>
              <a:rPr lang="en-US" sz="2200" dirty="0" err="1"/>
              <a:t>sif</a:t>
            </a:r>
            <a:r>
              <a:rPr lang="en-US" sz="2200" dirty="0"/>
              <a:t> originally created for use with </a:t>
            </a:r>
            <a:r>
              <a:rPr lang="en-US" sz="2200" dirty="0" err="1"/>
              <a:t>Cytoscape</a:t>
            </a:r>
            <a:r>
              <a:rPr lang="en-US" sz="2200" dirty="0"/>
              <a:t>.</a:t>
            </a:r>
          </a:p>
          <a:p>
            <a:pPr marL="249238" indent="-249238"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200" dirty="0"/>
              <a:t>Lines in the SIF file specify a source node, a relationship type (or edge type), and one or more target nodes separated by tab characters.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/>
          </a:p>
          <a:p>
            <a:pPr marL="342900" indent="-342900"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0582" y="28765381"/>
            <a:ext cx="592935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9238" lvl="0" indent="-249238">
              <a:buClr>
                <a:schemeClr val="dk1"/>
              </a:buClr>
              <a:buSzPct val="100000"/>
            </a:pPr>
            <a:r>
              <a:rPr lang="en-US" sz="2200" b="1" dirty="0" err="1">
                <a:solidFill>
                  <a:schemeClr val="dk1"/>
                </a:solidFill>
              </a:rPr>
              <a:t>GraphML</a:t>
            </a:r>
            <a:endParaRPr lang="en-US" sz="2200" b="1" dirty="0">
              <a:solidFill>
                <a:schemeClr val="dk1"/>
              </a:solidFill>
            </a:endParaRPr>
          </a:p>
          <a:p>
            <a:pPr marL="249238" indent="-249238">
              <a:buFont typeface="Arial" charset="0"/>
              <a:buChar char="•"/>
            </a:pPr>
            <a:r>
              <a:rPr lang="en-US" sz="2200" dirty="0"/>
              <a:t>A </a:t>
            </a:r>
            <a:r>
              <a:rPr lang="en-US" sz="2200" dirty="0" err="1"/>
              <a:t>GraphML</a:t>
            </a:r>
            <a:r>
              <a:rPr lang="en-US" sz="2200" dirty="0"/>
              <a:t> file is an E</a:t>
            </a:r>
            <a:r>
              <a:rPr lang="en-US" sz="2200" b="1" dirty="0"/>
              <a:t>x</a:t>
            </a:r>
            <a:r>
              <a:rPr lang="en-US" sz="2200" dirty="0"/>
              <a:t>tensible </a:t>
            </a:r>
            <a:r>
              <a:rPr lang="en-US" sz="2200" b="1" dirty="0"/>
              <a:t>M</a:t>
            </a:r>
            <a:r>
              <a:rPr lang="en-US" sz="2200" dirty="0"/>
              <a:t>arkup </a:t>
            </a:r>
            <a:r>
              <a:rPr lang="en-US" sz="2200" b="1" dirty="0"/>
              <a:t>L</a:t>
            </a:r>
            <a:r>
              <a:rPr lang="en-US" sz="2200" dirty="0"/>
              <a:t>anguage (XML) file with the extension .</a:t>
            </a:r>
            <a:r>
              <a:rPr lang="en-US" sz="2200" dirty="0" err="1"/>
              <a:t>graphml</a:t>
            </a:r>
            <a:r>
              <a:rPr lang="en-US" sz="2200" dirty="0"/>
              <a:t>.</a:t>
            </a:r>
          </a:p>
          <a:p>
            <a:pPr marL="249238" indent="-249238">
              <a:buFont typeface="Arial" charset="0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parses </a:t>
            </a:r>
            <a:r>
              <a:rPr lang="en-US" sz="2200" dirty="0" err="1"/>
              <a:t>GraphML</a:t>
            </a:r>
            <a:r>
              <a:rPr lang="en-US" sz="2200" dirty="0"/>
              <a:t> to extract nodes and edges.</a:t>
            </a:r>
          </a:p>
          <a:p>
            <a:pPr marL="249238" indent="-249238">
              <a:buFont typeface="Arial" charset="0"/>
              <a:buChar char="•"/>
            </a:pPr>
            <a:r>
              <a:rPr lang="en-US" sz="2200" dirty="0" err="1"/>
              <a:t>GraphML</a:t>
            </a:r>
            <a:r>
              <a:rPr lang="en-US" sz="2200" dirty="0"/>
              <a:t> has the ability to specify additional graph features that </a:t>
            </a:r>
            <a:r>
              <a:rPr lang="en-US" sz="2200" dirty="0" err="1"/>
              <a:t>GRNsight</a:t>
            </a:r>
            <a:r>
              <a:rPr lang="en-US" sz="2200" dirty="0"/>
              <a:t> cannot display, but may be useful additional data.</a:t>
            </a:r>
          </a:p>
          <a:p>
            <a:pPr marL="249238" indent="-249238">
              <a:buFont typeface="Arial" charset="0"/>
              <a:buChar char="•"/>
            </a:pPr>
            <a:endParaRPr lang="en-US" sz="22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14" y="29440116"/>
            <a:ext cx="3641730" cy="21366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8CE4769-8062-AD46-B72B-AB30E5BCC51E}"/>
              </a:ext>
            </a:extLst>
          </p:cNvPr>
          <p:cNvSpPr txBox="1"/>
          <p:nvPr/>
        </p:nvSpPr>
        <p:spPr>
          <a:xfrm>
            <a:off x="827159" y="21816732"/>
            <a:ext cx="100152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Excel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Excel workbooks need a “network” sheet (for unweighted graphs) or a “</a:t>
            </a:r>
            <a:r>
              <a:rPr lang="en-US" sz="2200" dirty="0" err="1">
                <a:solidFill>
                  <a:schemeClr val="dk1"/>
                </a:solidFill>
              </a:rPr>
              <a:t>network_optimized_weights</a:t>
            </a:r>
            <a:r>
              <a:rPr lang="en-US" sz="2200" dirty="0">
                <a:solidFill>
                  <a:schemeClr val="dk1"/>
                </a:solidFill>
              </a:rPr>
              <a:t>” sheet (for weighted graphs). The adjacency matrix can be symmetrical or asymmetrical. 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 err="1">
                <a:solidFill>
                  <a:schemeClr val="dk1"/>
                </a:solidFill>
              </a:rPr>
              <a:t>GRNmap</a:t>
            </a:r>
            <a:r>
              <a:rPr lang="en-US" sz="2200" dirty="0">
                <a:solidFill>
                  <a:schemeClr val="dk1"/>
                </a:solidFill>
              </a:rPr>
              <a:t> input and output workbooks are accepted without adjustment.</a:t>
            </a:r>
          </a:p>
          <a:p>
            <a:pPr marL="236538" lvl="0" indent="-236538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Adjacency matrices generated from other databases, such as YEASTRACT (</a:t>
            </a:r>
            <a:r>
              <a:rPr lang="en-US" sz="2200" dirty="0"/>
              <a:t>Teixeira </a:t>
            </a:r>
            <a:r>
              <a:rPr lang="en-US" sz="2200" dirty="0">
                <a:solidFill>
                  <a:schemeClr val="dk1"/>
                </a:solidFill>
              </a:rPr>
              <a:t>et al., 2014), can be used with some modification.</a:t>
            </a:r>
          </a:p>
          <a:p>
            <a:endParaRPr lang="en-US" sz="2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5F99CF0-EFBE-9E44-ACF8-0204372B98A6}"/>
              </a:ext>
            </a:extLst>
          </p:cNvPr>
          <p:cNvSpPr txBox="1"/>
          <p:nvPr/>
        </p:nvSpPr>
        <p:spPr>
          <a:xfrm>
            <a:off x="811145" y="25580277"/>
            <a:ext cx="976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dk1"/>
                </a:solidFill>
              </a:rPr>
              <a:t>GRNsight</a:t>
            </a:r>
            <a:r>
              <a:rPr lang="en-US" sz="2200" b="1" dirty="0">
                <a:solidFill>
                  <a:schemeClr val="dk1"/>
                </a:solidFill>
              </a:rPr>
              <a:t> now accepts SIF and </a:t>
            </a:r>
            <a:r>
              <a:rPr lang="en-US" sz="2200" b="1" dirty="0" err="1">
                <a:solidFill>
                  <a:schemeClr val="dk1"/>
                </a:solidFill>
              </a:rPr>
              <a:t>GraphML</a:t>
            </a:r>
            <a:r>
              <a:rPr lang="en-US" sz="2200" b="1" dirty="0">
                <a:solidFill>
                  <a:schemeClr val="dk1"/>
                </a:solidFill>
              </a:rPr>
              <a:t> files without any modification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C12145-3970-BC4A-B55B-E7BFB40B8915}"/>
              </a:ext>
            </a:extLst>
          </p:cNvPr>
          <p:cNvSpPr txBox="1"/>
          <p:nvPr/>
        </p:nvSpPr>
        <p:spPr>
          <a:xfrm>
            <a:off x="22573950" y="28581039"/>
            <a:ext cx="61666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Additional Developer Tools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/>
              <a:t>An automatic client-side test generator was created that generates a document that can be followed by a user to </a:t>
            </a:r>
            <a:r>
              <a:rPr lang="en-US" sz="2200"/>
              <a:t>manually </a:t>
            </a:r>
            <a:r>
              <a:rPr lang="en-US" sz="2200" smtClean="0"/>
              <a:t>test </a:t>
            </a:r>
            <a:r>
              <a:rPr lang="en-US" sz="2200" dirty="0"/>
              <a:t>specific combinations of user interface functions.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smtClean="0"/>
              <a:t>The service Travis CI has been incorporated to perform Continuous </a:t>
            </a:r>
            <a:r>
              <a:rPr lang="en-US" sz="2200"/>
              <a:t>Integration</a:t>
            </a:r>
            <a:r>
              <a:rPr lang="en-US" sz="2200" smtClean="0"/>
              <a:t>, which is the </a:t>
            </a:r>
            <a:r>
              <a:rPr lang="en-US" sz="2200" dirty="0"/>
              <a:t>automatic testing and </a:t>
            </a:r>
            <a:r>
              <a:rPr lang="en-US" sz="2200" dirty="0" err="1"/>
              <a:t>linting</a:t>
            </a:r>
            <a:r>
              <a:rPr lang="en-US" sz="2200" dirty="0"/>
              <a:t> of the codebase every time </a:t>
            </a:r>
            <a:r>
              <a:rPr lang="en-US" sz="2200"/>
              <a:t>new </a:t>
            </a:r>
            <a:r>
              <a:rPr lang="en-US" sz="2200" smtClean="0"/>
              <a:t>code is added to the </a:t>
            </a:r>
            <a:r>
              <a:rPr lang="en-US" sz="2200" err="1"/>
              <a:t>Github</a:t>
            </a:r>
            <a:r>
              <a:rPr lang="en-US" sz="2200"/>
              <a:t> </a:t>
            </a:r>
            <a:r>
              <a:rPr lang="en-US" sz="2200" smtClean="0"/>
              <a:t>Repository.</a:t>
            </a:r>
            <a:endParaRPr lang="en-US" sz="2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848F2A5-9FF1-DC44-B665-8185D1CF64A2}"/>
              </a:ext>
            </a:extLst>
          </p:cNvPr>
          <p:cNvSpPr txBox="1"/>
          <p:nvPr/>
        </p:nvSpPr>
        <p:spPr>
          <a:xfrm>
            <a:off x="22573949" y="20605406"/>
            <a:ext cx="67931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D3 visualization library was updated to version 4</a:t>
            </a:r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/>
              <a:t>D3 is the central visualization code library that </a:t>
            </a:r>
            <a:r>
              <a:rPr lang="en-US" sz="2200" dirty="0" err="1"/>
              <a:t>GRNsight</a:t>
            </a:r>
            <a:r>
              <a:rPr lang="en-US" sz="2200" dirty="0"/>
              <a:t> uses </a:t>
            </a:r>
            <a:r>
              <a:rPr lang="en-US" sz="2200"/>
              <a:t>to </a:t>
            </a:r>
            <a:r>
              <a:rPr lang="en-US" sz="2200" smtClean="0"/>
              <a:t>automatically lay </a:t>
            </a:r>
            <a:r>
              <a:rPr lang="en-US" sz="2200" dirty="0"/>
              <a:t>out nodes </a:t>
            </a:r>
            <a:r>
              <a:rPr lang="en-US" sz="2200"/>
              <a:t>and </a:t>
            </a:r>
            <a:r>
              <a:rPr lang="en-US" sz="2200" smtClean="0"/>
              <a:t>edges.</a:t>
            </a:r>
            <a:endParaRPr lang="en-US" sz="2200" dirty="0"/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 err="1"/>
              <a:t>GRNsight</a:t>
            </a:r>
            <a:r>
              <a:rPr lang="en-US" sz="2200" dirty="0"/>
              <a:t> previously used d3 version 3.</a:t>
            </a:r>
          </a:p>
          <a:p>
            <a:pPr marL="244475" lvl="1" indent="-244475">
              <a:buFont typeface="Arial" panose="020B0604020202020204" pitchFamily="34" charset="0"/>
              <a:buChar char="•"/>
            </a:pPr>
            <a:r>
              <a:rPr lang="en-US" sz="2200" dirty="0"/>
              <a:t>Transitioning to version 4 allowed for a more concise and logical code base, allowing developers to read code easier and code to compile </a:t>
            </a:r>
            <a:r>
              <a:rPr lang="en-US" sz="2200"/>
              <a:t>faster</a:t>
            </a:r>
            <a:r>
              <a:rPr lang="en-US" sz="2200" smtClean="0"/>
              <a:t>.</a:t>
            </a:r>
            <a:endParaRPr lang="en-US" sz="2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7F04720-C2D2-2447-9DC1-D48B396E08AE}"/>
              </a:ext>
            </a:extLst>
          </p:cNvPr>
          <p:cNvSpPr txBox="1"/>
          <p:nvPr/>
        </p:nvSpPr>
        <p:spPr>
          <a:xfrm>
            <a:off x="22590463" y="24516197"/>
            <a:ext cx="58600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ESLint</a:t>
            </a:r>
            <a:r>
              <a:rPr lang="en-US" sz="2200" b="1" dirty="0"/>
              <a:t> added to code base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 err="1"/>
              <a:t>ESLint</a:t>
            </a:r>
            <a:r>
              <a:rPr lang="en-US" sz="2200" dirty="0"/>
              <a:t> is a “linter,” a tool to identify and correct JavaScript mistakes and coding style errors that developers may make while contributing to </a:t>
            </a:r>
            <a:r>
              <a:rPr lang="en-US" sz="2200" dirty="0" err="1"/>
              <a:t>GRNsight</a:t>
            </a:r>
            <a:r>
              <a:rPr lang="en-US" sz="2200" dirty="0"/>
              <a:t>.</a:t>
            </a:r>
          </a:p>
          <a:p>
            <a:pPr marL="244475" indent="-244475">
              <a:buFont typeface="Arial" panose="020B0604020202020204" pitchFamily="34" charset="0"/>
              <a:buChar char="•"/>
            </a:pPr>
            <a:r>
              <a:rPr lang="en-US" sz="2200" dirty="0"/>
              <a:t>The addition of </a:t>
            </a:r>
            <a:r>
              <a:rPr lang="en-US" sz="2200" dirty="0" err="1"/>
              <a:t>ESLint</a:t>
            </a:r>
            <a:r>
              <a:rPr lang="en-US" sz="2200" dirty="0"/>
              <a:t> ensures that all </a:t>
            </a:r>
            <a:r>
              <a:rPr lang="en-US" sz="2200" dirty="0" err="1"/>
              <a:t>GRNsight</a:t>
            </a:r>
            <a:r>
              <a:rPr lang="en-US" sz="2200" dirty="0"/>
              <a:t> code is consistent with style guidelines.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408FFEF-6B90-BF41-82FB-0FE495BAB12B}"/>
              </a:ext>
            </a:extLst>
          </p:cNvPr>
          <p:cNvSpPr/>
          <p:nvPr/>
        </p:nvSpPr>
        <p:spPr>
          <a:xfrm>
            <a:off x="33114323" y="23499658"/>
            <a:ext cx="10035478" cy="2756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7C61DA7F-FB4D-2849-A514-78F91E9561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34029" y="23522852"/>
            <a:ext cx="2588537" cy="2715653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8386737" y="24604782"/>
            <a:ext cx="2520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6236 total visitors and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4521 files uploaded as of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14 March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B4B874F-B1EC-064B-A52E-737CE3015E63}"/>
              </a:ext>
            </a:extLst>
          </p:cNvPr>
          <p:cNvSpPr txBox="1"/>
          <p:nvPr/>
        </p:nvSpPr>
        <p:spPr>
          <a:xfrm>
            <a:off x="33111677" y="23533486"/>
            <a:ext cx="52750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</a:rPr>
              <a:t>GRNsight</a:t>
            </a:r>
            <a:r>
              <a:rPr lang="en-US" sz="1600" dirty="0">
                <a:solidFill>
                  <a:schemeClr val="dk1"/>
                </a:solidFill>
              </a:rPr>
              <a:t> is free and open to all users and there is no login requirement. </a:t>
            </a:r>
          </a:p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Web site content is available under the Creative Commons Attribution Non-Commercial Share Alike license.</a:t>
            </a:r>
          </a:p>
          <a:p>
            <a:pPr marL="236538" lvl="0" indent="-231775">
              <a:buClr>
                <a:srgbClr val="333333"/>
              </a:buClr>
              <a:buSzPct val="100000"/>
              <a:buFont typeface="Arial"/>
              <a:buChar char="•"/>
            </a:pPr>
            <a:r>
              <a:rPr lang="en-US" sz="1600" dirty="0" err="1">
                <a:solidFill>
                  <a:schemeClr val="dk1"/>
                </a:solidFill>
              </a:rPr>
              <a:t>GRNsight</a:t>
            </a:r>
            <a:r>
              <a:rPr lang="en-US" sz="1600" dirty="0">
                <a:solidFill>
                  <a:schemeClr val="dk1"/>
                </a:solidFill>
              </a:rPr>
              <a:t> code is available under the open source BSD license.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F523A4D-2AC0-D943-8928-D02A0302BDEE}"/>
              </a:ext>
            </a:extLst>
          </p:cNvPr>
          <p:cNvSpPr/>
          <p:nvPr/>
        </p:nvSpPr>
        <p:spPr>
          <a:xfrm>
            <a:off x="11769487" y="7063620"/>
            <a:ext cx="31296684" cy="11916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181DCF29-5B7C-9D47-AEF4-74D5B7630E12}"/>
              </a:ext>
            </a:extLst>
          </p:cNvPr>
          <p:cNvSpPr/>
          <p:nvPr/>
        </p:nvSpPr>
        <p:spPr>
          <a:xfrm>
            <a:off x="11908676" y="9857900"/>
            <a:ext cx="45604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Clr>
                <a:schemeClr val="dk1"/>
              </a:buClr>
              <a:buSzPct val="100000"/>
            </a:pPr>
            <a:r>
              <a:rPr lang="en-US" sz="2200" b="1" dirty="0"/>
              <a:t>2. Force Graph Parameter Sliders </a:t>
            </a:r>
            <a:endParaRPr lang="en-US" sz="2200" b="1" dirty="0">
              <a:solidFill>
                <a:schemeClr val="dk1"/>
              </a:solidFill>
            </a:endParaRP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Link distance determines the minimum distance between nodes.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Nodes have a charge, which repels or attracts other nodes.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Reset functionality sets all parameters to default settings.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Locking the parameters prevents any further changes.</a:t>
            </a:r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xmlns="" id="{096E5615-09FD-1045-8144-8478D6172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581" r="420" b="705"/>
          <a:stretch/>
        </p:blipFill>
        <p:spPr bwMode="auto">
          <a:xfrm>
            <a:off x="19556092" y="8183137"/>
            <a:ext cx="10214115" cy="593496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5">
            <a:extLst>
              <a:ext uri="{FF2B5EF4-FFF2-40B4-BE49-F238E27FC236}">
                <a16:creationId xmlns:a16="http://schemas.microsoft.com/office/drawing/2014/main" xmlns="" id="{FEBB1F70-8D26-B04D-B4D3-077CE39B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568" y="11188510"/>
            <a:ext cx="2915655" cy="21567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7">
            <a:extLst>
              <a:ext uri="{FF2B5EF4-FFF2-40B4-BE49-F238E27FC236}">
                <a16:creationId xmlns:a16="http://schemas.microsoft.com/office/drawing/2014/main" xmlns="" id="{8BF45D75-BB18-0F4D-B432-2C233836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878" y="7426481"/>
            <a:ext cx="7208329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DDCD5877-14C4-9D41-A2FF-24548E36C01E}"/>
              </a:ext>
            </a:extLst>
          </p:cNvPr>
          <p:cNvSpPr/>
          <p:nvPr/>
        </p:nvSpPr>
        <p:spPr>
          <a:xfrm>
            <a:off x="11913113" y="7484963"/>
            <a:ext cx="451238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1. File Formats</a:t>
            </a:r>
          </a:p>
          <a:p>
            <a:pPr marL="196850" lvl="0" indent="-16986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Can open an Excel workbook and import SIF or </a:t>
            </a:r>
            <a:r>
              <a:rPr lang="en-US" sz="2000" dirty="0" err="1">
                <a:solidFill>
                  <a:schemeClr val="dk1"/>
                </a:solidFill>
              </a:rPr>
              <a:t>GraphML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</a:p>
          <a:p>
            <a:pPr marL="196850" lvl="0" indent="-16986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Can export graph </a:t>
            </a:r>
            <a:r>
              <a:rPr lang="en-US" sz="2000">
                <a:solidFill>
                  <a:schemeClr val="dk1"/>
                </a:solidFill>
              </a:rPr>
              <a:t>to </a:t>
            </a:r>
            <a:r>
              <a:rPr lang="en-US" sz="2000" smtClean="0">
                <a:solidFill>
                  <a:schemeClr val="dk1"/>
                </a:solidFill>
              </a:rPr>
              <a:t>SIF or GraphML</a:t>
            </a:r>
            <a:r>
              <a:rPr lang="en-US" sz="2000" smtClean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format.</a:t>
            </a:r>
          </a:p>
          <a:p>
            <a:pPr marL="196850" lvl="0" indent="-16986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smtClean="0">
                <a:solidFill>
                  <a:schemeClr val="dk1"/>
                </a:solidFill>
              </a:rPr>
              <a:t>Can load demo </a:t>
            </a:r>
            <a:r>
              <a:rPr lang="en-US" sz="2000">
                <a:solidFill>
                  <a:schemeClr val="dk1"/>
                </a:solidFill>
              </a:rPr>
              <a:t>files </a:t>
            </a:r>
            <a:r>
              <a:rPr lang="en-US" sz="2000" smtClean="0">
                <a:solidFill>
                  <a:schemeClr val="dk1"/>
                </a:solidFill>
              </a:rPr>
              <a:t>for </a:t>
            </a:r>
            <a:r>
              <a:rPr lang="en-US" sz="2000" dirty="0">
                <a:solidFill>
                  <a:schemeClr val="dk1"/>
                </a:solidFill>
              </a:rPr>
              <a:t>weighted and unweighted graphs.</a:t>
            </a:r>
          </a:p>
        </p:txBody>
      </p:sp>
      <p:pic>
        <p:nvPicPr>
          <p:cNvPr id="102" name="Picture 3">
            <a:extLst>
              <a:ext uri="{FF2B5EF4-FFF2-40B4-BE49-F238E27FC236}">
                <a16:creationId xmlns:a16="http://schemas.microsoft.com/office/drawing/2014/main" xmlns="" id="{DF4753CC-378C-B143-AA69-F1C9B37E0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074" y="7416605"/>
            <a:ext cx="88011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Picture 9">
            <a:extLst>
              <a:ext uri="{FF2B5EF4-FFF2-40B4-BE49-F238E27FC236}">
                <a16:creationId xmlns:a16="http://schemas.microsoft.com/office/drawing/2014/main" xmlns="" id="{34A9454B-46D4-1140-B213-0634A83A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330" y="16500554"/>
            <a:ext cx="2916936" cy="72674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2C1D182B-5072-F940-B8B1-C66E8490D837}"/>
              </a:ext>
            </a:extLst>
          </p:cNvPr>
          <p:cNvSpPr/>
          <p:nvPr/>
        </p:nvSpPr>
        <p:spPr>
          <a:xfrm>
            <a:off x="11903994" y="13099693"/>
            <a:ext cx="445839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3. Viewport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Graph bounding box can be  separated from viewport.</a:t>
            </a:r>
          </a:p>
          <a:p>
            <a:pPr marL="233363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Multiple viewport sizes available.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Zoom </a:t>
            </a:r>
            <a:r>
              <a:rPr lang="en-US" sz="2000">
                <a:solidFill>
                  <a:schemeClr val="dk1"/>
                </a:solidFill>
              </a:rPr>
              <a:t>and </a:t>
            </a:r>
            <a:r>
              <a:rPr lang="en-US" sz="2000" smtClean="0">
                <a:solidFill>
                  <a:schemeClr val="dk1"/>
                </a:solidFill>
              </a:rPr>
              <a:t>scrolling </a:t>
            </a:r>
            <a:r>
              <a:rPr lang="en-US" sz="2000" dirty="0">
                <a:solidFill>
                  <a:schemeClr val="dk1"/>
                </a:solidFill>
              </a:rPr>
              <a:t>enabled.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A34E4EBB-4849-8847-86BB-CB2FF8FDB1F0}"/>
              </a:ext>
            </a:extLst>
          </p:cNvPr>
          <p:cNvSpPr/>
          <p:nvPr/>
        </p:nvSpPr>
        <p:spPr>
          <a:xfrm>
            <a:off x="29924435" y="10937357"/>
            <a:ext cx="503791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en-US" sz="2200" b="1" dirty="0"/>
              <a:t>6. Edge Weight Normalization</a:t>
            </a:r>
            <a:endParaRPr lang="en-US" sz="2200" b="1" dirty="0">
              <a:solidFill>
                <a:schemeClr val="dk1"/>
              </a:solidFill>
            </a:endParaRP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Allows user to set normalization factor in user interface.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Edge thicknesses for different graphs can be rendered on the same scale.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Facilitates accurate visual comparison.</a:t>
            </a:r>
          </a:p>
          <a:p>
            <a:pPr marL="233363" lvl="0" indent="-227013"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A comparison between a graph with no normalization applied to it, and a graph with a normalization factor of 3 are shown.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80205176-966E-484E-AEB3-1AAE134A9E2D}"/>
              </a:ext>
            </a:extLst>
          </p:cNvPr>
          <p:cNvSpPr/>
          <p:nvPr/>
        </p:nvSpPr>
        <p:spPr>
          <a:xfrm>
            <a:off x="16432788" y="17224243"/>
            <a:ext cx="82505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0" indent="-233363">
              <a:buClr>
                <a:schemeClr val="dk1"/>
              </a:buClr>
              <a:buSzPct val="100000"/>
            </a:pPr>
            <a:r>
              <a:rPr lang="en-US" sz="2200" b="1" dirty="0"/>
              <a:t>7. Gray Edge Threshold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200"/>
              <a:t>By default, edges are colored gray if the magnitude of its value is &lt;= 5% of the maximum edge weight value.</a:t>
            </a:r>
          </a:p>
          <a:p>
            <a:pPr marL="233363" indent="-233363">
              <a:buFont typeface="Arial" charset="0"/>
              <a:buChar char="•"/>
            </a:pPr>
            <a:r>
              <a:rPr lang="en-US" sz="2200" smtClean="0"/>
              <a:t>Gray </a:t>
            </a:r>
            <a:r>
              <a:rPr lang="en-US" sz="2200"/>
              <a:t>edges </a:t>
            </a:r>
            <a:r>
              <a:rPr lang="en-US" sz="2200" smtClean="0"/>
              <a:t>give a visual cue that the weight value is low, signifying a weak regulatory relationship.</a:t>
            </a:r>
            <a:endParaRPr lang="en-US" sz="2200" dirty="0"/>
          </a:p>
        </p:txBody>
      </p:sp>
      <p:pic>
        <p:nvPicPr>
          <p:cNvPr id="120" name="Picture 11">
            <a:extLst>
              <a:ext uri="{FF2B5EF4-FFF2-40B4-BE49-F238E27FC236}">
                <a16:creationId xmlns:a16="http://schemas.microsoft.com/office/drawing/2014/main" xmlns="" id="{B973988F-13D5-4C45-90E3-E8F0D167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380" y="8276929"/>
            <a:ext cx="1923681" cy="254240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774896-8701-114E-8EE1-FE8C3627BF09}"/>
              </a:ext>
            </a:extLst>
          </p:cNvPr>
          <p:cNvSpPr txBox="1"/>
          <p:nvPr/>
        </p:nvSpPr>
        <p:spPr>
          <a:xfrm>
            <a:off x="34455468" y="8250253"/>
            <a:ext cx="86001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5. Improvements to Zoom Functionality</a:t>
            </a:r>
            <a:endParaRPr lang="en-US" sz="2200" dirty="0"/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Zoom was first added in </a:t>
            </a:r>
            <a:r>
              <a:rPr lang="en-US" sz="2200" dirty="0" err="1"/>
              <a:t>GRNsight</a:t>
            </a:r>
            <a:r>
              <a:rPr lang="en-US" sz="2200" dirty="0"/>
              <a:t> version 2.0, and has been improved since.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Zoom now originates from the center of </a:t>
            </a:r>
            <a:r>
              <a:rPr lang="en-US" sz="2200"/>
              <a:t>the </a:t>
            </a:r>
            <a:r>
              <a:rPr lang="en-US" sz="2200" smtClean="0"/>
              <a:t>graph.</a:t>
            </a:r>
            <a:r>
              <a:rPr lang="en-US" sz="2200" dirty="0"/>
              <a:t> </a:t>
            </a:r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Zoom factor is now annotated on </a:t>
            </a:r>
            <a:r>
              <a:rPr lang="en-US" sz="2200"/>
              <a:t>zoom </a:t>
            </a:r>
            <a:r>
              <a:rPr lang="en-US" sz="2200" smtClean="0"/>
              <a:t>slider.</a:t>
            </a:r>
            <a:endParaRPr lang="en-US" sz="2200" dirty="0"/>
          </a:p>
          <a:p>
            <a:pPr marL="234950" lvl="1" indent="-234950">
              <a:buFont typeface="Arial" panose="020B0604020202020204" pitchFamily="34" charset="0"/>
              <a:buChar char="•"/>
            </a:pPr>
            <a:r>
              <a:rPr lang="en-US" sz="2200" dirty="0"/>
              <a:t>A vertical bar on the zoom slider indicates where the 100% zoom level is.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xmlns="" id="{1ECBE91A-A596-B340-BF8C-E60370E016CC}"/>
              </a:ext>
            </a:extLst>
          </p:cNvPr>
          <p:cNvSpPr/>
          <p:nvPr/>
        </p:nvSpPr>
        <p:spPr>
          <a:xfrm>
            <a:off x="12165857" y="26838325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Import SIF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xmlns="" id="{2FFE67C7-0123-3E40-90E7-A81E2113D753}"/>
              </a:ext>
            </a:extLst>
          </p:cNvPr>
          <p:cNvSpPr/>
          <p:nvPr/>
        </p:nvSpPr>
        <p:spPr>
          <a:xfrm>
            <a:off x="17351862" y="26841585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Semantic Checker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xmlns="" id="{6C3CBC13-13A7-FC4A-AF21-E8553C679429}"/>
              </a:ext>
            </a:extLst>
          </p:cNvPr>
          <p:cNvSpPr/>
          <p:nvPr/>
        </p:nvSpPr>
        <p:spPr>
          <a:xfrm>
            <a:off x="14360817" y="26844392"/>
            <a:ext cx="1620693" cy="593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SIF Syntax Checker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xmlns="" id="{C8B95B0C-43A1-5948-A9FF-FA033A227740}"/>
              </a:ext>
            </a:extLst>
          </p:cNvPr>
          <p:cNvSpPr/>
          <p:nvPr/>
        </p:nvSpPr>
        <p:spPr>
          <a:xfrm>
            <a:off x="14359888" y="26053210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Excel Syntax Checker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xmlns="" id="{59519CD5-671F-1447-BC70-C313724F600F}"/>
              </a:ext>
            </a:extLst>
          </p:cNvPr>
          <p:cNvSpPr/>
          <p:nvPr/>
        </p:nvSpPr>
        <p:spPr>
          <a:xfrm>
            <a:off x="14359888" y="27622160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tx1"/>
                </a:solidFill>
              </a:rPr>
              <a:t>GraphML</a:t>
            </a:r>
            <a:r>
              <a:rPr lang="en-US" sz="1500" dirty="0">
                <a:solidFill>
                  <a:schemeClr val="tx1"/>
                </a:solidFill>
              </a:rPr>
              <a:t> Syntax Checker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xmlns="" id="{3CD81A24-C0A9-E844-AF38-30F900D1C9CE}"/>
              </a:ext>
            </a:extLst>
          </p:cNvPr>
          <p:cNvSpPr/>
          <p:nvPr/>
        </p:nvSpPr>
        <p:spPr>
          <a:xfrm>
            <a:off x="19566877" y="26836156"/>
            <a:ext cx="1620693" cy="5930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GRNsight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xmlns="" id="{1DAD2772-26AA-9D4A-8D73-5D21B4669AA8}"/>
              </a:ext>
            </a:extLst>
          </p:cNvPr>
          <p:cNvCxnSpPr/>
          <p:nvPr/>
        </p:nvCxnSpPr>
        <p:spPr>
          <a:xfrm>
            <a:off x="13786550" y="27134853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xmlns="" id="{9197510E-7EF3-F549-97C1-655A17959170}"/>
              </a:ext>
            </a:extLst>
          </p:cNvPr>
          <p:cNvCxnSpPr/>
          <p:nvPr/>
        </p:nvCxnSpPr>
        <p:spPr>
          <a:xfrm flipV="1">
            <a:off x="15980581" y="27135451"/>
            <a:ext cx="1371281" cy="783237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xmlns="" id="{EC156E8E-3869-274A-8961-36FE3E27C192}"/>
              </a:ext>
            </a:extLst>
          </p:cNvPr>
          <p:cNvCxnSpPr/>
          <p:nvPr/>
        </p:nvCxnSpPr>
        <p:spPr>
          <a:xfrm>
            <a:off x="15980581" y="26349738"/>
            <a:ext cx="1371281" cy="785713"/>
          </a:xfrm>
          <a:prstGeom prst="bentConnector3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xmlns="" id="{C199AAFF-B6BD-B949-A476-6E2B09157E6F}"/>
              </a:ext>
            </a:extLst>
          </p:cNvPr>
          <p:cNvCxnSpPr/>
          <p:nvPr/>
        </p:nvCxnSpPr>
        <p:spPr>
          <a:xfrm flipV="1">
            <a:off x="15981510" y="27135451"/>
            <a:ext cx="1370352" cy="5469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xmlns="" id="{938C36DC-8F0D-EB4B-94A3-7C3BBB278E20}"/>
              </a:ext>
            </a:extLst>
          </p:cNvPr>
          <p:cNvCxnSpPr/>
          <p:nvPr/>
        </p:nvCxnSpPr>
        <p:spPr>
          <a:xfrm flipV="1">
            <a:off x="18972555" y="27132684"/>
            <a:ext cx="594322" cy="8236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xmlns="" id="{C05E286C-283C-BF4A-9C62-BF7DC1DCAE25}"/>
              </a:ext>
            </a:extLst>
          </p:cNvPr>
          <p:cNvSpPr/>
          <p:nvPr/>
        </p:nvSpPr>
        <p:spPr>
          <a:xfrm>
            <a:off x="12165857" y="26044745"/>
            <a:ext cx="1620693" cy="593056"/>
          </a:xfrm>
          <a:prstGeom prst="round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Import Excel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xmlns="" id="{9261A888-3506-D947-AEBD-B3C6B361FC65}"/>
              </a:ext>
            </a:extLst>
          </p:cNvPr>
          <p:cNvCxnSpPr/>
          <p:nvPr/>
        </p:nvCxnSpPr>
        <p:spPr>
          <a:xfrm>
            <a:off x="13786550" y="26341273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xmlns="" id="{2D750B0F-01F1-404A-8880-802B95EF4922}"/>
              </a:ext>
            </a:extLst>
          </p:cNvPr>
          <p:cNvSpPr/>
          <p:nvPr/>
        </p:nvSpPr>
        <p:spPr>
          <a:xfrm>
            <a:off x="12165857" y="27622160"/>
            <a:ext cx="1620693" cy="59305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Import </a:t>
            </a:r>
            <a:r>
              <a:rPr lang="en-US" sz="1800" dirty="0" err="1">
                <a:solidFill>
                  <a:schemeClr val="tx1"/>
                </a:solidFill>
              </a:rPr>
              <a:t>GraphML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xmlns="" id="{1A62FECA-9803-F940-8700-E89DBA1B17E2}"/>
              </a:ext>
            </a:extLst>
          </p:cNvPr>
          <p:cNvCxnSpPr/>
          <p:nvPr/>
        </p:nvCxnSpPr>
        <p:spPr>
          <a:xfrm>
            <a:off x="13786550" y="27918688"/>
            <a:ext cx="573338" cy="6067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>
            <a:extLst>
              <a:ext uri="{FF2B5EF4-FFF2-40B4-BE49-F238E27FC236}">
                <a16:creationId xmlns:a16="http://schemas.microsoft.com/office/drawing/2014/main" xmlns="" id="{866F88F6-A06C-6A42-B6C9-D17E6B6CB6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904672" y="28535030"/>
            <a:ext cx="4727562" cy="2462056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F37E7572-11B3-0B47-8B0A-CC93B591B505}"/>
              </a:ext>
            </a:extLst>
          </p:cNvPr>
          <p:cNvSpPr txBox="1"/>
          <p:nvPr/>
        </p:nvSpPr>
        <p:spPr>
          <a:xfrm>
            <a:off x="11878467" y="28581039"/>
            <a:ext cx="505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/>
              <a:t>Warnings are returned in cases of non-fatal improper spreadsheets</a:t>
            </a:r>
            <a:endParaRPr lang="en-US" sz="22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CC037F2C-E6F2-B846-841F-97FE534AF0CB}"/>
              </a:ext>
            </a:extLst>
          </p:cNvPr>
          <p:cNvSpPr txBox="1"/>
          <p:nvPr/>
        </p:nvSpPr>
        <p:spPr>
          <a:xfrm>
            <a:off x="11758921" y="29341426"/>
            <a:ext cx="48644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In cases where non-fatal errors exist in the format or data of an uploaded spreadsheet, the graph is displayed, and a warning box appears.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B4DFE903-A1B2-1B49-9615-2C9FC2BC538B}"/>
              </a:ext>
            </a:extLst>
          </p:cNvPr>
          <p:cNvSpPr txBox="1"/>
          <p:nvPr/>
        </p:nvSpPr>
        <p:spPr>
          <a:xfrm>
            <a:off x="11804198" y="31039226"/>
            <a:ext cx="990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488" indent="-217488">
              <a:buFont typeface="Arial"/>
              <a:buChar char="•"/>
            </a:pPr>
            <a:r>
              <a:rPr lang="en-US" sz="2200" dirty="0"/>
              <a:t>Warnings clearly state which row(s) or cell(s) may have incorrect data.</a:t>
            </a:r>
          </a:p>
          <a:p>
            <a:pPr marL="217488" lvl="0" indent="-217488">
              <a:buFont typeface="Arial"/>
              <a:buChar char="•"/>
            </a:pPr>
            <a:r>
              <a:rPr lang="en-US" sz="2200" dirty="0"/>
              <a:t>The warning box can be closed and reopened at any time via a hyperlink underneath Force Graph Parameter sliders.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D60EAA43-CACE-6F40-A613-874A7D6D652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431105" y="8179071"/>
            <a:ext cx="2916936" cy="28874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1DF510-39ED-B14A-B9CB-5BF430237175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0613" t="20275" r="10992" b="24782"/>
          <a:stretch/>
        </p:blipFill>
        <p:spPr>
          <a:xfrm>
            <a:off x="27812286" y="24650476"/>
            <a:ext cx="4539901" cy="1818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1418D0-5BB4-3442-803F-C0A69985D4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519501" y="20634570"/>
            <a:ext cx="2540000" cy="2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2EE16D-19B3-FB43-A092-F3D682393507}"/>
              </a:ext>
            </a:extLst>
          </p:cNvPr>
          <p:cNvSpPr txBox="1"/>
          <p:nvPr/>
        </p:nvSpPr>
        <p:spPr>
          <a:xfrm>
            <a:off x="33126313" y="25201912"/>
            <a:ext cx="50959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Usage is being tracked through Google Analytics.</a:t>
            </a:r>
            <a:endParaRPr lang="en-US" sz="1600" dirty="0">
              <a:solidFill>
                <a:schemeClr val="tx1"/>
              </a:solidFill>
            </a:endParaRP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GRNsight</a:t>
            </a:r>
            <a:r>
              <a:rPr lang="en-US" sz="1600" dirty="0">
                <a:solidFill>
                  <a:schemeClr val="tx1"/>
                </a:solidFill>
              </a:rPr>
              <a:t> has been tested with and confirmed to be working in Chrome version 58 or higher and Firefox version 53 or higher on Windows 7 and Mac OS X.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0AFE10-B5A2-FB48-8E1B-00484E28D7C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734943" y="28585512"/>
            <a:ext cx="3451888" cy="1806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0EF4A2D-B014-5E43-BA72-CC1C764F2B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884430" y="30403671"/>
            <a:ext cx="1422400" cy="142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A0552E0-6EC4-0F43-992B-BE16607DB125}"/>
              </a:ext>
            </a:extLst>
          </p:cNvPr>
          <p:cNvSpPr txBox="1"/>
          <p:nvPr/>
        </p:nvSpPr>
        <p:spPr>
          <a:xfrm>
            <a:off x="22590463" y="23300206"/>
            <a:ext cx="9654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2200" dirty="0"/>
              <a:t>The “Gravity” and and “Charge Distance” features previously present in </a:t>
            </a:r>
            <a:r>
              <a:rPr lang="en-US" sz="2200" dirty="0" err="1"/>
              <a:t>GRNsight</a:t>
            </a:r>
            <a:r>
              <a:rPr lang="en-US" sz="2200" dirty="0"/>
              <a:t> were consolidated into “Link Distance” and ”Charge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21C7263-0FEF-8A40-BB54-2B07D056717B}"/>
              </a:ext>
            </a:extLst>
          </p:cNvPr>
          <p:cNvSpPr txBox="1"/>
          <p:nvPr/>
        </p:nvSpPr>
        <p:spPr>
          <a:xfrm>
            <a:off x="22590463" y="27227090"/>
            <a:ext cx="9671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2200" dirty="0" err="1"/>
              <a:t>ESLint</a:t>
            </a:r>
            <a:r>
              <a:rPr lang="en-US" sz="2200" dirty="0"/>
              <a:t> can also correct “fatal” coding </a:t>
            </a:r>
            <a:r>
              <a:rPr lang="en-US" sz="2200"/>
              <a:t>mistakes </a:t>
            </a:r>
            <a:r>
              <a:rPr lang="en-US" sz="2200" smtClean="0"/>
              <a:t>before they are merged into the repository</a:t>
            </a:r>
            <a:r>
              <a:rPr lang="en-US" sz="2200" smtClean="0"/>
              <a:t>.</a:t>
            </a:r>
            <a:endParaRPr lang="en-US" sz="22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AAB1FD91-5BEF-5048-A702-C8E8A09B3D27}"/>
              </a:ext>
            </a:extLst>
          </p:cNvPr>
          <p:cNvSpPr/>
          <p:nvPr/>
        </p:nvSpPr>
        <p:spPr>
          <a:xfrm>
            <a:off x="29982910" y="8243538"/>
            <a:ext cx="1776989" cy="254718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xmlns="" id="{70AE673B-C6F8-C643-8B26-9553BD6EEB9B}"/>
              </a:ext>
            </a:extLst>
          </p:cNvPr>
          <p:cNvCxnSpPr/>
          <p:nvPr/>
        </p:nvCxnSpPr>
        <p:spPr>
          <a:xfrm flipV="1">
            <a:off x="31282828" y="10435147"/>
            <a:ext cx="411424" cy="0"/>
          </a:xfrm>
          <a:prstGeom prst="straightConnector1">
            <a:avLst/>
          </a:prstGeom>
          <a:ln>
            <a:solidFill>
              <a:srgbClr val="9C9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xmlns="" id="{72C4E42A-DFE6-5F4A-A2B5-8563A3E58207}"/>
              </a:ext>
            </a:extLst>
          </p:cNvPr>
          <p:cNvCxnSpPr/>
          <p:nvPr/>
        </p:nvCxnSpPr>
        <p:spPr>
          <a:xfrm>
            <a:off x="30916005" y="9524455"/>
            <a:ext cx="733647" cy="0"/>
          </a:xfrm>
          <a:prstGeom prst="straightConnector1">
            <a:avLst/>
          </a:prstGeom>
          <a:ln w="57150">
            <a:solidFill>
              <a:srgbClr val="C517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0DC1B9C7-1C69-E94A-9200-F43EEC8B260F}"/>
              </a:ext>
            </a:extLst>
          </p:cNvPr>
          <p:cNvGrpSpPr/>
          <p:nvPr/>
        </p:nvGrpSpPr>
        <p:grpSpPr>
          <a:xfrm>
            <a:off x="30976040" y="9884092"/>
            <a:ext cx="673612" cy="174894"/>
            <a:chOff x="294155" y="3370522"/>
            <a:chExt cx="733647" cy="260499"/>
          </a:xfrm>
        </p:grpSpPr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xmlns="" id="{19ACF159-0CAA-2B4C-AEB1-353C33D9EA9D}"/>
                </a:ext>
              </a:extLst>
            </p:cNvPr>
            <p:cNvCxnSpPr/>
            <p:nvPr/>
          </p:nvCxnSpPr>
          <p:spPr>
            <a:xfrm>
              <a:off x="294155" y="3500771"/>
              <a:ext cx="733647" cy="0"/>
            </a:xfrm>
            <a:prstGeom prst="straightConnector1">
              <a:avLst/>
            </a:prstGeom>
            <a:ln w="57150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xmlns="" id="{80977A33-4F70-1F43-8588-267862767FB6}"/>
                </a:ext>
              </a:extLst>
            </p:cNvPr>
            <p:cNvCxnSpPr/>
            <p:nvPr/>
          </p:nvCxnSpPr>
          <p:spPr>
            <a:xfrm>
              <a:off x="1015403" y="3370522"/>
              <a:ext cx="0" cy="260499"/>
            </a:xfrm>
            <a:prstGeom prst="straightConnector1">
              <a:avLst/>
            </a:prstGeom>
            <a:ln w="57150" cap="rnd">
              <a:solidFill>
                <a:srgbClr val="05CDDA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74ED33C1-535E-134B-93A2-70DAAACCD30E}"/>
              </a:ext>
            </a:extLst>
          </p:cNvPr>
          <p:cNvSpPr txBox="1"/>
          <p:nvPr/>
        </p:nvSpPr>
        <p:spPr>
          <a:xfrm>
            <a:off x="29974722" y="9344798"/>
            <a:ext cx="941283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activation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704FF190-1C46-1B46-B66A-E0F53122764C}"/>
              </a:ext>
            </a:extLst>
          </p:cNvPr>
          <p:cNvSpPr txBox="1"/>
          <p:nvPr/>
        </p:nvSpPr>
        <p:spPr>
          <a:xfrm>
            <a:off x="29973465" y="9791538"/>
            <a:ext cx="101983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repression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E3F8086E-384D-F947-A2B2-AAE463D6DAA8}"/>
              </a:ext>
            </a:extLst>
          </p:cNvPr>
          <p:cNvSpPr txBox="1"/>
          <p:nvPr/>
        </p:nvSpPr>
        <p:spPr>
          <a:xfrm>
            <a:off x="29969848" y="10262023"/>
            <a:ext cx="136928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weak influence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C91A2976-44FC-CD4C-9EC9-4DB4C0192569}"/>
              </a:ext>
            </a:extLst>
          </p:cNvPr>
          <p:cNvSpPr txBox="1"/>
          <p:nvPr/>
        </p:nvSpPr>
        <p:spPr>
          <a:xfrm>
            <a:off x="30441901" y="8358108"/>
            <a:ext cx="8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xmlns="" id="{141F541F-4C86-C44A-8D77-DBCAD32D9CB5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11076"/>
          <a:stretch/>
        </p:blipFill>
        <p:spPr>
          <a:xfrm>
            <a:off x="30850202" y="8799316"/>
            <a:ext cx="788065" cy="37268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423865EB-8BA7-E940-AC26-73132C3722D1}"/>
              </a:ext>
            </a:extLst>
          </p:cNvPr>
          <p:cNvSpPr txBox="1"/>
          <p:nvPr/>
        </p:nvSpPr>
        <p:spPr>
          <a:xfrm>
            <a:off x="30017569" y="8864221"/>
            <a:ext cx="582211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gene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39095A28-4119-0941-9762-98F59CDEE3E3}"/>
              </a:ext>
            </a:extLst>
          </p:cNvPr>
          <p:cNvSpPr txBox="1"/>
          <p:nvPr/>
        </p:nvSpPr>
        <p:spPr>
          <a:xfrm>
            <a:off x="11929683" y="14960399"/>
            <a:ext cx="43804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</a:pPr>
            <a:r>
              <a:rPr lang="en-US" sz="2200" b="1" dirty="0">
                <a:solidFill>
                  <a:schemeClr val="dk1"/>
                </a:solidFill>
              </a:rPr>
              <a:t>4</a:t>
            </a:r>
            <a:r>
              <a:rPr lang="en-US" sz="2200" b="1">
                <a:solidFill>
                  <a:schemeClr val="dk1"/>
                </a:solidFill>
              </a:rPr>
              <a:t>. </a:t>
            </a:r>
            <a:r>
              <a:rPr lang="en-US" sz="2200" b="1" smtClean="0">
                <a:solidFill>
                  <a:schemeClr val="dk1"/>
                </a:solidFill>
              </a:rPr>
              <a:t>GRNsight </a:t>
            </a:r>
            <a:r>
              <a:rPr lang="en-US" sz="2200" b="1" dirty="0">
                <a:solidFill>
                  <a:schemeClr val="dk1"/>
                </a:solidFill>
              </a:rPr>
              <a:t>includes options to show or hide the weight values</a:t>
            </a:r>
            <a:endParaRPr lang="en-US" sz="2200" dirty="0"/>
          </a:p>
          <a:p>
            <a:pPr marL="236538" lvl="0" indent="-236538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200"/>
              <a:t>Radio </a:t>
            </a:r>
            <a:r>
              <a:rPr lang="en-US" sz="2200" smtClean="0"/>
              <a:t>buttons enable </a:t>
            </a:r>
            <a:r>
              <a:rPr lang="en-US" sz="2200" dirty="0"/>
              <a:t>the user to always see edge weights, never see edge weights, </a:t>
            </a:r>
            <a:r>
              <a:rPr lang="en-US" sz="2200"/>
              <a:t>or </a:t>
            </a:r>
            <a:r>
              <a:rPr lang="en-US" sz="2200" smtClean="0"/>
              <a:t>only see </a:t>
            </a:r>
            <a:r>
              <a:rPr lang="en-US" sz="2200" dirty="0"/>
              <a:t>edge weights upon </a:t>
            </a:r>
            <a:r>
              <a:rPr lang="en-US" sz="2200" dirty="0" err="1"/>
              <a:t>mouseover</a:t>
            </a:r>
            <a:r>
              <a:rPr lang="en-US" sz="2200" dirty="0"/>
              <a:t> of the </a:t>
            </a:r>
            <a:r>
              <a:rPr lang="en-US" sz="2200"/>
              <a:t>edges</a:t>
            </a:r>
            <a:r>
              <a:rPr lang="en-US" sz="2200" smtClean="0"/>
              <a:t>.</a:t>
            </a:r>
            <a:endParaRPr lang="en-US" sz="2200" dirty="0"/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xmlns="" id="{67B04098-4CCA-1143-9C2E-6DA4E5BB2C2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877" y="14208426"/>
            <a:ext cx="5746656" cy="3014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9BB5FEC-E991-1D4B-AB3A-E1292F5D560C}"/>
              </a:ext>
            </a:extLst>
          </p:cNvPr>
          <p:cNvSpPr/>
          <p:nvPr/>
        </p:nvSpPr>
        <p:spPr>
          <a:xfrm>
            <a:off x="16431568" y="7416605"/>
            <a:ext cx="13338639" cy="6286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E04A8CD6-FCC8-D840-8C99-13AC5188296A}"/>
              </a:ext>
            </a:extLst>
          </p:cNvPr>
          <p:cNvSpPr txBox="1"/>
          <p:nvPr/>
        </p:nvSpPr>
        <p:spPr>
          <a:xfrm>
            <a:off x="29890034" y="7763458"/>
            <a:ext cx="1835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200" b="1" dirty="0">
                <a:solidFill>
                  <a:schemeClr val="dk1"/>
                </a:solidFill>
              </a:rPr>
              <a:t>Legend</a:t>
            </a:r>
            <a:endParaRPr lang="en-US" sz="2200" dirty="0">
              <a:solidFill>
                <a:schemeClr val="dk1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n-US" sz="2200" b="1" dirty="0">
              <a:solidFill>
                <a:schemeClr val="dk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09EF9A-5FA3-CB4D-8882-9B92EC61BEDD}"/>
              </a:ext>
            </a:extLst>
          </p:cNvPr>
          <p:cNvSpPr txBox="1"/>
          <p:nvPr/>
        </p:nvSpPr>
        <p:spPr>
          <a:xfrm>
            <a:off x="16489722" y="7429106"/>
            <a:ext cx="32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567699D-BFDE-0647-A79F-1CEB51E9611A}"/>
              </a:ext>
            </a:extLst>
          </p:cNvPr>
          <p:cNvSpPr txBox="1"/>
          <p:nvPr/>
        </p:nvSpPr>
        <p:spPr>
          <a:xfrm>
            <a:off x="18795378" y="8226178"/>
            <a:ext cx="354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929EFF1-FD38-5149-A982-45570CA7DE45}"/>
              </a:ext>
            </a:extLst>
          </p:cNvPr>
          <p:cNvSpPr txBox="1"/>
          <p:nvPr/>
        </p:nvSpPr>
        <p:spPr>
          <a:xfrm>
            <a:off x="18795378" y="11481327"/>
            <a:ext cx="473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C793588-C2B8-B640-8C63-FC9A271BF07D}"/>
              </a:ext>
            </a:extLst>
          </p:cNvPr>
          <p:cNvSpPr txBox="1"/>
          <p:nvPr/>
        </p:nvSpPr>
        <p:spPr>
          <a:xfrm>
            <a:off x="19642831" y="8305776"/>
            <a:ext cx="58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84117CC-ABD6-8A4F-9E43-D2D15C148CB0}"/>
              </a:ext>
            </a:extLst>
          </p:cNvPr>
          <p:cNvSpPr txBox="1"/>
          <p:nvPr/>
        </p:nvSpPr>
        <p:spPr>
          <a:xfrm>
            <a:off x="19533144" y="15759566"/>
            <a:ext cx="35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F453A33D-0E5B-054C-BF96-86D4D1FB019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430596" y="13459713"/>
            <a:ext cx="2920268" cy="15019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91B4142-1901-274B-81B4-D7CD2B2D3685}"/>
              </a:ext>
            </a:extLst>
          </p:cNvPr>
          <p:cNvSpPr txBox="1"/>
          <p:nvPr/>
        </p:nvSpPr>
        <p:spPr>
          <a:xfrm>
            <a:off x="18891360" y="13491470"/>
            <a:ext cx="513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4E038E6C-5D3F-464E-B2DB-61F08CD63EC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432788" y="15079345"/>
            <a:ext cx="2913214" cy="13013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FA23091-1697-8B4B-842B-2526334B29A8}"/>
              </a:ext>
            </a:extLst>
          </p:cNvPr>
          <p:cNvSpPr txBox="1"/>
          <p:nvPr/>
        </p:nvSpPr>
        <p:spPr>
          <a:xfrm>
            <a:off x="19613855" y="12372003"/>
            <a:ext cx="354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3DAC9E2-A02F-A345-B323-42773DF71A8E}"/>
              </a:ext>
            </a:extLst>
          </p:cNvPr>
          <p:cNvSpPr txBox="1"/>
          <p:nvPr/>
        </p:nvSpPr>
        <p:spPr>
          <a:xfrm>
            <a:off x="18886968" y="16618404"/>
            <a:ext cx="38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7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678091E1-E737-4E4A-BD18-F8B9A5DF401A}"/>
              </a:ext>
            </a:extLst>
          </p:cNvPr>
          <p:cNvGrpSpPr/>
          <p:nvPr/>
        </p:nvGrpSpPr>
        <p:grpSpPr>
          <a:xfrm>
            <a:off x="25450462" y="14205551"/>
            <a:ext cx="6732685" cy="3014532"/>
            <a:chOff x="31562390" y="11150363"/>
            <a:chExt cx="11312809" cy="484713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xmlns="" id="{CB4205B7-3587-4644-A6A2-490E83CFA10B}"/>
                </a:ext>
              </a:extLst>
            </p:cNvPr>
            <p:cNvGrpSpPr/>
            <p:nvPr/>
          </p:nvGrpSpPr>
          <p:grpSpPr>
            <a:xfrm>
              <a:off x="31567252" y="11348866"/>
              <a:ext cx="11153732" cy="4474257"/>
              <a:chOff x="20004241" y="14518207"/>
              <a:chExt cx="10719873" cy="4238432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xmlns="" id="{F25F5BCB-71D2-BF4D-AC04-BED5BC881F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08"/>
              <a:stretch/>
            </p:blipFill>
            <p:spPr>
              <a:xfrm>
                <a:off x="23915982" y="14518207"/>
                <a:ext cx="3357857" cy="330535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xmlns="" id="{DB0699AA-B096-3441-AA24-47C084B20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4241" y="14737341"/>
                <a:ext cx="3850781" cy="302078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xmlns="" id="{E8B48B62-E8C8-9C4D-9E21-CACDFC2DC4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35"/>
              <a:stretch/>
            </p:blipFill>
            <p:spPr>
              <a:xfrm>
                <a:off x="27347939" y="14704945"/>
                <a:ext cx="3376175" cy="305701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xmlns="" id="{60877004-23F9-E94D-9C74-F8E3DD51C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7460" y="17743860"/>
                <a:ext cx="3340396" cy="101277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xmlns="" id="{8DA3CCD2-9DE4-AB47-ACD5-D9856A3D6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88434" y="17757558"/>
                <a:ext cx="3187858" cy="92280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xmlns="" id="{336D4B29-42FD-7C46-8D38-A579CD0D3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22519" y="17747654"/>
                <a:ext cx="3532503" cy="95631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16A90EEB-9B07-4145-9EBB-BCFA03825763}"/>
                </a:ext>
              </a:extLst>
            </p:cNvPr>
            <p:cNvSpPr/>
            <p:nvPr/>
          </p:nvSpPr>
          <p:spPr>
            <a:xfrm>
              <a:off x="31562390" y="11150363"/>
              <a:ext cx="11312809" cy="48471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0D764C7-5985-0F48-B6CD-F6A2FF285A20}"/>
              </a:ext>
            </a:extLst>
          </p:cNvPr>
          <p:cNvSpPr txBox="1"/>
          <p:nvPr/>
        </p:nvSpPr>
        <p:spPr>
          <a:xfrm>
            <a:off x="18906972" y="15366238"/>
            <a:ext cx="450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15D73950-C75F-CC4A-89F2-C38C93139FD8}"/>
              </a:ext>
            </a:extLst>
          </p:cNvPr>
          <p:cNvSpPr txBox="1"/>
          <p:nvPr/>
        </p:nvSpPr>
        <p:spPr>
          <a:xfrm>
            <a:off x="32398757" y="8305776"/>
            <a:ext cx="499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AD3C827-6ACB-EE49-9053-FBB5935274AD}"/>
              </a:ext>
            </a:extLst>
          </p:cNvPr>
          <p:cNvSpPr txBox="1"/>
          <p:nvPr/>
        </p:nvSpPr>
        <p:spPr>
          <a:xfrm>
            <a:off x="25504144" y="14209491"/>
            <a:ext cx="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C1BB60AE-613C-3945-9D96-53980FAE2824}"/>
              </a:ext>
            </a:extLst>
          </p:cNvPr>
          <p:cNvSpPr txBox="1"/>
          <p:nvPr/>
        </p:nvSpPr>
        <p:spPr>
          <a:xfrm>
            <a:off x="32732438" y="17328899"/>
            <a:ext cx="66058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Circled edge thicknesses are different when weight values </a:t>
            </a:r>
            <a:r>
              <a:rPr lang="en-US" sz="2200" b="1"/>
              <a:t>are </a:t>
            </a:r>
            <a:r>
              <a:rPr lang="en-US" sz="2200" b="1" smtClean="0"/>
              <a:t>different because the two graphs have the same normalization factor.</a:t>
            </a:r>
            <a:endParaRPr lang="en-US" sz="2200" b="1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867D6BCB-3E46-C641-9F52-46C42783E4C7}"/>
              </a:ext>
            </a:extLst>
          </p:cNvPr>
          <p:cNvGrpSpPr/>
          <p:nvPr/>
        </p:nvGrpSpPr>
        <p:grpSpPr>
          <a:xfrm>
            <a:off x="40224292" y="15358543"/>
            <a:ext cx="2677867" cy="1386823"/>
            <a:chOff x="32325880" y="15635899"/>
            <a:chExt cx="2677867" cy="1386823"/>
          </a:xfrm>
        </p:grpSpPr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xmlns="" id="{78F69B17-7E18-EC45-9E27-603BF4F9B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3555" y="15841671"/>
              <a:ext cx="2182516" cy="900923"/>
            </a:xfrm>
            <a:prstGeom prst="rect">
              <a:avLst/>
            </a:prstGeom>
          </p:spPr>
        </p:pic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1CFA7586-F9F9-D34E-BA64-D1805EA2464B}"/>
                </a:ext>
              </a:extLst>
            </p:cNvPr>
            <p:cNvSpPr/>
            <p:nvPr/>
          </p:nvSpPr>
          <p:spPr>
            <a:xfrm>
              <a:off x="32325880" y="15635899"/>
              <a:ext cx="2677867" cy="13868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xmlns="" id="{F9066C59-FC41-B244-AE1E-1AF2143395AB}"/>
              </a:ext>
            </a:extLst>
          </p:cNvPr>
          <p:cNvGrpSpPr/>
          <p:nvPr/>
        </p:nvGrpSpPr>
        <p:grpSpPr>
          <a:xfrm>
            <a:off x="36625836" y="14895860"/>
            <a:ext cx="3411314" cy="2408458"/>
            <a:chOff x="4946561" y="3503507"/>
            <a:chExt cx="3875161" cy="2735944"/>
          </a:xfrm>
        </p:grpSpPr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xmlns="" id="{08DB06CE-FB71-974E-8AA8-84867526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61" y="3503507"/>
              <a:ext cx="3875161" cy="2735944"/>
            </a:xfrm>
            <a:prstGeom prst="rect">
              <a:avLst/>
            </a:prstGeom>
          </p:spPr>
        </p:pic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0F841D14-CDAB-6445-93E4-00E9DBF0E43A}"/>
                </a:ext>
              </a:extLst>
            </p:cNvPr>
            <p:cNvSpPr/>
            <p:nvPr/>
          </p:nvSpPr>
          <p:spPr>
            <a:xfrm>
              <a:off x="6328004" y="3797036"/>
              <a:ext cx="728061" cy="635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3DF84FF0-5216-3D47-BBED-7B09DC8325FA}"/>
              </a:ext>
            </a:extLst>
          </p:cNvPr>
          <p:cNvGrpSpPr/>
          <p:nvPr/>
        </p:nvGrpSpPr>
        <p:grpSpPr>
          <a:xfrm>
            <a:off x="32461277" y="14989596"/>
            <a:ext cx="4082599" cy="2312490"/>
            <a:chOff x="334410" y="3748910"/>
            <a:chExt cx="4335504" cy="2455742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xmlns="" id="{C5FDFFB5-924E-C14C-99E6-61886BBAE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10" y="3748910"/>
              <a:ext cx="4335504" cy="2455742"/>
            </a:xfrm>
            <a:prstGeom prst="rect">
              <a:avLst/>
            </a:prstGeom>
          </p:spPr>
        </p:pic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9E44FCA0-91C9-3845-B244-7335AC2BF146}"/>
                </a:ext>
              </a:extLst>
            </p:cNvPr>
            <p:cNvSpPr/>
            <p:nvPr/>
          </p:nvSpPr>
          <p:spPr>
            <a:xfrm>
              <a:off x="1851228" y="3979728"/>
              <a:ext cx="728061" cy="635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B9675C1-3FD8-F64C-8B1F-0BF4973F07CC}"/>
              </a:ext>
            </a:extLst>
          </p:cNvPr>
          <p:cNvSpPr txBox="1"/>
          <p:nvPr/>
        </p:nvSpPr>
        <p:spPr>
          <a:xfrm>
            <a:off x="24683355" y="17578372"/>
            <a:ext cx="7767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2200"/>
              <a:t>Slider allows the gray edge threshold to be customized.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2200" smtClean="0"/>
              <a:t>As </a:t>
            </a:r>
            <a:r>
              <a:rPr lang="en-US" sz="2200" dirty="0"/>
              <a:t>the threshold value increases, only the highest magnitude regulatory relationships are rendered in color.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6CF158BD-CCE0-6243-AFFD-64C46B223B39}"/>
              </a:ext>
            </a:extLst>
          </p:cNvPr>
          <p:cNvGrpSpPr/>
          <p:nvPr/>
        </p:nvGrpSpPr>
        <p:grpSpPr>
          <a:xfrm>
            <a:off x="34929731" y="11183398"/>
            <a:ext cx="4045681" cy="2291579"/>
            <a:chOff x="334410" y="3444629"/>
            <a:chExt cx="4335504" cy="2455742"/>
          </a:xfrm>
        </p:grpSpPr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xmlns="" id="{F768A876-BFC4-4142-A0E3-7DF7338F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10" y="3444629"/>
              <a:ext cx="4335504" cy="2455742"/>
            </a:xfrm>
            <a:prstGeom prst="rect">
              <a:avLst/>
            </a:prstGeom>
          </p:spPr>
        </p:pic>
        <p:sp>
          <p:nvSpPr>
            <p:cNvPr id="217" name="Oval 216">
              <a:extLst>
                <a:ext uri="{FF2B5EF4-FFF2-40B4-BE49-F238E27FC236}">
                  <a16:creationId xmlns:a16="http://schemas.microsoft.com/office/drawing/2014/main" xmlns="" id="{AA0C9288-9D28-8143-A76A-2B7CA0CB946C}"/>
                </a:ext>
              </a:extLst>
            </p:cNvPr>
            <p:cNvSpPr/>
            <p:nvPr/>
          </p:nvSpPr>
          <p:spPr>
            <a:xfrm>
              <a:off x="1867270" y="3739098"/>
              <a:ext cx="728061" cy="635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514F8DEE-2432-1A4A-A351-4CB7EC94CE31}"/>
              </a:ext>
            </a:extLst>
          </p:cNvPr>
          <p:cNvGrpSpPr/>
          <p:nvPr/>
        </p:nvGrpSpPr>
        <p:grpSpPr>
          <a:xfrm>
            <a:off x="39074325" y="11162709"/>
            <a:ext cx="3827834" cy="2325276"/>
            <a:chOff x="4813349" y="3399260"/>
            <a:chExt cx="4102050" cy="2491853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xmlns="" id="{0F759370-2746-9846-87AA-E0C0F08AD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349" y="3399260"/>
              <a:ext cx="4102050" cy="2491853"/>
            </a:xfrm>
            <a:prstGeom prst="rect">
              <a:avLst/>
            </a:prstGeom>
          </p:spPr>
        </p:pic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927E53B5-D85E-D848-9B2A-86A5494F244C}"/>
                </a:ext>
              </a:extLst>
            </p:cNvPr>
            <p:cNvSpPr/>
            <p:nvPr/>
          </p:nvSpPr>
          <p:spPr>
            <a:xfrm>
              <a:off x="6281704" y="3692604"/>
              <a:ext cx="728061" cy="635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4FAB6A8E-A860-AE41-9B99-7A6DA58BA9FC}"/>
              </a:ext>
            </a:extLst>
          </p:cNvPr>
          <p:cNvSpPr txBox="1"/>
          <p:nvPr/>
        </p:nvSpPr>
        <p:spPr>
          <a:xfrm>
            <a:off x="35561389" y="13580127"/>
            <a:ext cx="6987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Circled edge thicknesses are the same although weight values </a:t>
            </a:r>
            <a:r>
              <a:rPr lang="en-US" sz="2200" b="1"/>
              <a:t>are </a:t>
            </a:r>
            <a:r>
              <a:rPr lang="en-US" sz="2200" b="1" smtClean="0"/>
              <a:t>different because each graph has a different normalization factor.</a:t>
            </a:r>
            <a:endParaRPr lang="en-US" sz="22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E0D764C7-5985-0F48-B6CD-F6A2FF285A20}"/>
              </a:ext>
            </a:extLst>
          </p:cNvPr>
          <p:cNvSpPr txBox="1"/>
          <p:nvPr/>
        </p:nvSpPr>
        <p:spPr>
          <a:xfrm>
            <a:off x="42509922" y="15366238"/>
            <a:ext cx="450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66200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1682</Words>
  <Application>Microsoft Office PowerPoint</Application>
  <PresentationFormat>Custom</PresentationFormat>
  <Paragraphs>180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Dahlquist, Kam D.</dc:creator>
  <cp:lastModifiedBy>Dahlquist, Kam D.</cp:lastModifiedBy>
  <cp:revision>214</cp:revision>
  <cp:lastPrinted>2017-01-27T17:32:38Z</cp:lastPrinted>
  <dcterms:modified xsi:type="dcterms:W3CDTF">2018-03-16T03:33:14Z</dcterms:modified>
</cp:coreProperties>
</file>